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9" r:id="rId4"/>
    <p:sldId id="264" r:id="rId5"/>
    <p:sldId id="288" r:id="rId6"/>
    <p:sldId id="300" r:id="rId7"/>
    <p:sldId id="303" r:id="rId8"/>
    <p:sldId id="268" r:id="rId9"/>
    <p:sldId id="306" r:id="rId10"/>
    <p:sldId id="316" r:id="rId11"/>
    <p:sldId id="307" r:id="rId12"/>
    <p:sldId id="271" r:id="rId13"/>
    <p:sldId id="308" r:id="rId14"/>
    <p:sldId id="317" r:id="rId15"/>
    <p:sldId id="318" r:id="rId16"/>
    <p:sldId id="319" r:id="rId17"/>
    <p:sldId id="309" r:id="rId18"/>
    <p:sldId id="292" r:id="rId19"/>
    <p:sldId id="311" r:id="rId20"/>
    <p:sldId id="325" r:id="rId21"/>
    <p:sldId id="326" r:id="rId22"/>
    <p:sldId id="328" r:id="rId23"/>
    <p:sldId id="322" r:id="rId24"/>
    <p:sldId id="323" r:id="rId25"/>
    <p:sldId id="324" r:id="rId26"/>
    <p:sldId id="302" r:id="rId27"/>
    <p:sldId id="329" r:id="rId28"/>
    <p:sldId id="330" r:id="rId29"/>
    <p:sldId id="331" r:id="rId30"/>
    <p:sldId id="314" r:id="rId31"/>
    <p:sldId id="315" r:id="rId32"/>
    <p:sldId id="273" r:id="rId3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CA48D"/>
    <a:srgbClr val="1D877A"/>
    <a:srgbClr val="00A8A4"/>
    <a:srgbClr val="188C79"/>
    <a:srgbClr val="008080"/>
    <a:srgbClr val="006666"/>
    <a:srgbClr val="19756A"/>
    <a:srgbClr val="186E64"/>
    <a:srgbClr val="356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434" autoAdjust="0"/>
  </p:normalViewPr>
  <p:slideViewPr>
    <p:cSldViewPr>
      <p:cViewPr varScale="1">
        <p:scale>
          <a:sx n="70" d="100"/>
          <a:sy n="70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8" y="-84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34B65-7B09-4AC7-81AA-A1C820C283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FC9F10-2C2E-43FB-9260-D5A803A61CCB}">
      <dgm:prSet phldrT="[Texto]"/>
      <dgm:spPr/>
      <dgm:t>
        <a:bodyPr/>
        <a:lstStyle/>
        <a:p>
          <a:r>
            <a:rPr lang="es-ES" dirty="0" smtClean="0"/>
            <a:t>Semáforo CIMTRA</a:t>
          </a:r>
          <a:endParaRPr lang="es-ES" dirty="0"/>
        </a:p>
      </dgm:t>
    </dgm:pt>
    <dgm:pt modelId="{5CE63322-02B2-4D1C-BB11-D6D146F00EAA}" type="parTrans" cxnId="{A911562D-D67A-4320-9238-BD05E1B55615}">
      <dgm:prSet/>
      <dgm:spPr/>
      <dgm:t>
        <a:bodyPr/>
        <a:lstStyle/>
        <a:p>
          <a:endParaRPr lang="es-ES"/>
        </a:p>
      </dgm:t>
    </dgm:pt>
    <dgm:pt modelId="{75210D98-95CA-4EA7-8454-5E2C5720D3D8}" type="sibTrans" cxnId="{A911562D-D67A-4320-9238-BD05E1B55615}">
      <dgm:prSet/>
      <dgm:spPr/>
      <dgm:t>
        <a:bodyPr/>
        <a:lstStyle/>
        <a:p>
          <a:endParaRPr lang="es-ES"/>
        </a:p>
      </dgm:t>
    </dgm:pt>
    <dgm:pt modelId="{9ADDE7F9-DCE2-4F4D-82A5-F2CC37B2A834}">
      <dgm:prSet phldrT="[Texto]"/>
      <dgm:spPr>
        <a:solidFill>
          <a:srgbClr val="1CA48D"/>
        </a:solidFill>
      </dgm:spPr>
      <dgm:t>
        <a:bodyPr/>
        <a:lstStyle/>
        <a:p>
          <a:r>
            <a:rPr lang="es-ES" dirty="0" smtClean="0"/>
            <a:t>Avance y aprobado</a:t>
          </a:r>
          <a:endParaRPr lang="es-ES" dirty="0"/>
        </a:p>
      </dgm:t>
    </dgm:pt>
    <dgm:pt modelId="{02FD727E-68F6-4782-A9DC-6F231DB76B96}" type="parTrans" cxnId="{67373F6B-EB4D-4A7A-810C-84BF6C69A772}">
      <dgm:prSet/>
      <dgm:spPr/>
      <dgm:t>
        <a:bodyPr/>
        <a:lstStyle/>
        <a:p>
          <a:endParaRPr lang="es-ES"/>
        </a:p>
      </dgm:t>
    </dgm:pt>
    <dgm:pt modelId="{4FD5E606-9A74-4C18-A78A-6C22D57990C0}" type="sibTrans" cxnId="{67373F6B-EB4D-4A7A-810C-84BF6C69A772}">
      <dgm:prSet/>
      <dgm:spPr/>
      <dgm:t>
        <a:bodyPr/>
        <a:lstStyle/>
        <a:p>
          <a:endParaRPr lang="es-ES"/>
        </a:p>
      </dgm:t>
    </dgm:pt>
    <dgm:pt modelId="{D10CDA12-F26B-4C7E-8453-697CFE11CA8F}">
      <dgm:prSet phldrT="[Texto]"/>
      <dgm:spPr>
        <a:solidFill>
          <a:srgbClr val="FFFF00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Avance y reprobado</a:t>
          </a:r>
          <a:endParaRPr lang="es-ES" b="0" dirty="0">
            <a:solidFill>
              <a:schemeClr val="tx1"/>
            </a:solidFill>
          </a:endParaRPr>
        </a:p>
      </dgm:t>
    </dgm:pt>
    <dgm:pt modelId="{D85EAE32-6E40-4D10-814E-7B691318CF41}" type="parTrans" cxnId="{65B43F29-04EC-428F-B07D-E1203830A10B}">
      <dgm:prSet/>
      <dgm:spPr/>
      <dgm:t>
        <a:bodyPr/>
        <a:lstStyle/>
        <a:p>
          <a:endParaRPr lang="es-ES"/>
        </a:p>
      </dgm:t>
    </dgm:pt>
    <dgm:pt modelId="{0277B625-DCBB-4E2D-B738-39A72C643ED2}" type="sibTrans" cxnId="{65B43F29-04EC-428F-B07D-E1203830A10B}">
      <dgm:prSet/>
      <dgm:spPr/>
      <dgm:t>
        <a:bodyPr/>
        <a:lstStyle/>
        <a:p>
          <a:endParaRPr lang="es-ES"/>
        </a:p>
      </dgm:t>
    </dgm:pt>
    <dgm:pt modelId="{05E20609-4290-435B-93CE-6A916646A036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/>
            <a:t>Retroceso y reprobado</a:t>
          </a:r>
          <a:endParaRPr lang="es-ES" dirty="0"/>
        </a:p>
      </dgm:t>
    </dgm:pt>
    <dgm:pt modelId="{5CA566AB-7CFD-42A0-9715-3149A9BB2598}" type="parTrans" cxnId="{D2ADDECE-8617-420D-A109-9ED5A5BB20B8}">
      <dgm:prSet/>
      <dgm:spPr/>
      <dgm:t>
        <a:bodyPr/>
        <a:lstStyle/>
        <a:p>
          <a:endParaRPr lang="es-ES"/>
        </a:p>
      </dgm:t>
    </dgm:pt>
    <dgm:pt modelId="{236B8EB4-5A76-4F23-A921-ACC36C90B83D}" type="sibTrans" cxnId="{D2ADDECE-8617-420D-A109-9ED5A5BB20B8}">
      <dgm:prSet/>
      <dgm:spPr/>
      <dgm:t>
        <a:bodyPr/>
        <a:lstStyle/>
        <a:p>
          <a:endParaRPr lang="es-ES"/>
        </a:p>
      </dgm:t>
    </dgm:pt>
    <dgm:pt modelId="{856BE877-5F23-4CB2-92A8-670878F914AF}" type="pres">
      <dgm:prSet presAssocID="{59E34B65-7B09-4AC7-81AA-A1C820C28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0EA530-91A9-499F-8227-D6BEEC0ED06A}" type="pres">
      <dgm:prSet presAssocID="{D8FC9F10-2C2E-43FB-9260-D5A803A61C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973D2-9DCB-498B-B719-A9E4872540B4}" type="pres">
      <dgm:prSet presAssocID="{75210D98-95CA-4EA7-8454-5E2C5720D3D8}" presName="sibTrans" presStyleCnt="0"/>
      <dgm:spPr/>
    </dgm:pt>
    <dgm:pt modelId="{D812E4DC-F910-4BE5-8DF9-40FD88B65D2C}" type="pres">
      <dgm:prSet presAssocID="{9ADDE7F9-DCE2-4F4D-82A5-F2CC37B2A8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17DD3-DCE4-459D-B44E-DE6D29CE30BC}" type="pres">
      <dgm:prSet presAssocID="{4FD5E606-9A74-4C18-A78A-6C22D57990C0}" presName="sibTrans" presStyleCnt="0"/>
      <dgm:spPr/>
    </dgm:pt>
    <dgm:pt modelId="{0DD15D0F-74A2-46D5-86F7-8B478B6A6DA5}" type="pres">
      <dgm:prSet presAssocID="{D10CDA12-F26B-4C7E-8453-697CFE11CA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0DAF1-9B6B-49E8-8D14-1C845ABAC6B1}" type="pres">
      <dgm:prSet presAssocID="{0277B625-DCBB-4E2D-B738-39A72C643ED2}" presName="sibTrans" presStyleCnt="0"/>
      <dgm:spPr/>
    </dgm:pt>
    <dgm:pt modelId="{5FFD8412-68AA-4DF8-8F6C-8123665E621E}" type="pres">
      <dgm:prSet presAssocID="{05E20609-4290-435B-93CE-6A916646A0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14F1A7-A4B3-4E28-BE5F-EC8E125F13B3}" type="presOf" srcId="{D10CDA12-F26B-4C7E-8453-697CFE11CA8F}" destId="{0DD15D0F-74A2-46D5-86F7-8B478B6A6DA5}" srcOrd="0" destOrd="0" presId="urn:microsoft.com/office/officeart/2005/8/layout/default"/>
    <dgm:cxn modelId="{9BD3A4A6-1D6E-4558-BFB1-83ED32899D67}" type="presOf" srcId="{05E20609-4290-435B-93CE-6A916646A036}" destId="{5FFD8412-68AA-4DF8-8F6C-8123665E621E}" srcOrd="0" destOrd="0" presId="urn:microsoft.com/office/officeart/2005/8/layout/default"/>
    <dgm:cxn modelId="{67373F6B-EB4D-4A7A-810C-84BF6C69A772}" srcId="{59E34B65-7B09-4AC7-81AA-A1C820C2830D}" destId="{9ADDE7F9-DCE2-4F4D-82A5-F2CC37B2A834}" srcOrd="1" destOrd="0" parTransId="{02FD727E-68F6-4782-A9DC-6F231DB76B96}" sibTransId="{4FD5E606-9A74-4C18-A78A-6C22D57990C0}"/>
    <dgm:cxn modelId="{65B43F29-04EC-428F-B07D-E1203830A10B}" srcId="{59E34B65-7B09-4AC7-81AA-A1C820C2830D}" destId="{D10CDA12-F26B-4C7E-8453-697CFE11CA8F}" srcOrd="2" destOrd="0" parTransId="{D85EAE32-6E40-4D10-814E-7B691318CF41}" sibTransId="{0277B625-DCBB-4E2D-B738-39A72C643ED2}"/>
    <dgm:cxn modelId="{2F226D86-17E9-462D-ABB2-44B0A9D12475}" type="presOf" srcId="{9ADDE7F9-DCE2-4F4D-82A5-F2CC37B2A834}" destId="{D812E4DC-F910-4BE5-8DF9-40FD88B65D2C}" srcOrd="0" destOrd="0" presId="urn:microsoft.com/office/officeart/2005/8/layout/default"/>
    <dgm:cxn modelId="{BC82152D-32FA-4B78-8646-860D3685E966}" type="presOf" srcId="{D8FC9F10-2C2E-43FB-9260-D5A803A61CCB}" destId="{290EA530-91A9-499F-8227-D6BEEC0ED06A}" srcOrd="0" destOrd="0" presId="urn:microsoft.com/office/officeart/2005/8/layout/default"/>
    <dgm:cxn modelId="{189B4C4F-EB38-4785-9E85-DC58391B2C4F}" type="presOf" srcId="{59E34B65-7B09-4AC7-81AA-A1C820C2830D}" destId="{856BE877-5F23-4CB2-92A8-670878F914AF}" srcOrd="0" destOrd="0" presId="urn:microsoft.com/office/officeart/2005/8/layout/default"/>
    <dgm:cxn modelId="{D2ADDECE-8617-420D-A109-9ED5A5BB20B8}" srcId="{59E34B65-7B09-4AC7-81AA-A1C820C2830D}" destId="{05E20609-4290-435B-93CE-6A916646A036}" srcOrd="3" destOrd="0" parTransId="{5CA566AB-7CFD-42A0-9715-3149A9BB2598}" sibTransId="{236B8EB4-5A76-4F23-A921-ACC36C90B83D}"/>
    <dgm:cxn modelId="{A911562D-D67A-4320-9238-BD05E1B55615}" srcId="{59E34B65-7B09-4AC7-81AA-A1C820C2830D}" destId="{D8FC9F10-2C2E-43FB-9260-D5A803A61CCB}" srcOrd="0" destOrd="0" parTransId="{5CE63322-02B2-4D1C-BB11-D6D146F00EAA}" sibTransId="{75210D98-95CA-4EA7-8454-5E2C5720D3D8}"/>
    <dgm:cxn modelId="{E34F7ABB-AEA2-4E4D-AF96-9DBBFA2EABC4}" type="presParOf" srcId="{856BE877-5F23-4CB2-92A8-670878F914AF}" destId="{290EA530-91A9-499F-8227-D6BEEC0ED06A}" srcOrd="0" destOrd="0" presId="urn:microsoft.com/office/officeart/2005/8/layout/default"/>
    <dgm:cxn modelId="{5B9CE16D-B979-473F-8759-6BF92F984847}" type="presParOf" srcId="{856BE877-5F23-4CB2-92A8-670878F914AF}" destId="{A8A973D2-9DCB-498B-B719-A9E4872540B4}" srcOrd="1" destOrd="0" presId="urn:microsoft.com/office/officeart/2005/8/layout/default"/>
    <dgm:cxn modelId="{8D64B7B7-7E4F-4B0F-AEFF-F4C6D335B981}" type="presParOf" srcId="{856BE877-5F23-4CB2-92A8-670878F914AF}" destId="{D812E4DC-F910-4BE5-8DF9-40FD88B65D2C}" srcOrd="2" destOrd="0" presId="urn:microsoft.com/office/officeart/2005/8/layout/default"/>
    <dgm:cxn modelId="{1BBB689C-9561-4C85-A533-AE03E3689F29}" type="presParOf" srcId="{856BE877-5F23-4CB2-92A8-670878F914AF}" destId="{2DE17DD3-DCE4-459D-B44E-DE6D29CE30BC}" srcOrd="3" destOrd="0" presId="urn:microsoft.com/office/officeart/2005/8/layout/default"/>
    <dgm:cxn modelId="{0698119E-1080-4434-B10B-7C3C42114AF2}" type="presParOf" srcId="{856BE877-5F23-4CB2-92A8-670878F914AF}" destId="{0DD15D0F-74A2-46D5-86F7-8B478B6A6DA5}" srcOrd="4" destOrd="0" presId="urn:microsoft.com/office/officeart/2005/8/layout/default"/>
    <dgm:cxn modelId="{D84BE17A-42E9-4894-8FE0-52533C7E2294}" type="presParOf" srcId="{856BE877-5F23-4CB2-92A8-670878F914AF}" destId="{1160DAF1-9B6B-49E8-8D14-1C845ABAC6B1}" srcOrd="5" destOrd="0" presId="urn:microsoft.com/office/officeart/2005/8/layout/default"/>
    <dgm:cxn modelId="{F0DE99C9-D4AA-4CE7-82EC-60C2AFF4E215}" type="presParOf" srcId="{856BE877-5F23-4CB2-92A8-670878F914AF}" destId="{5FFD8412-68AA-4DF8-8F6C-8123665E62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6DDE4-9028-4391-90AE-7C48E76767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8A6ADB-2DC6-438D-9FED-E6FB7ECE2A9A}">
      <dgm:prSet phldrT="[Texto]"/>
      <dgm:spPr>
        <a:solidFill>
          <a:srgbClr val="188C79"/>
        </a:solidFill>
      </dgm:spPr>
      <dgm:t>
        <a:bodyPr/>
        <a:lstStyle/>
        <a:p>
          <a:r>
            <a:rPr lang="es-ES" dirty="0" smtClean="0"/>
            <a:t>Gastos, obras y bienes reprobados y con retroceso en cabildo donde toman decisiones y en consejos donde participan ciudadanos: caldo de cultivo para </a:t>
          </a:r>
          <a:r>
            <a:rPr lang="es-ES" dirty="0" smtClean="0">
              <a:solidFill>
                <a:schemeClr val="bg1"/>
              </a:solidFill>
            </a:rPr>
            <a:t>la</a:t>
          </a:r>
          <a:r>
            <a:rPr lang="es-ES" dirty="0" smtClean="0"/>
            <a:t> corrupción.</a:t>
          </a:r>
          <a:endParaRPr lang="es-ES" dirty="0"/>
        </a:p>
      </dgm:t>
    </dgm:pt>
    <dgm:pt modelId="{F4A69373-9113-492F-8F89-4BE19BFB280E}" type="parTrans" cxnId="{DFBFC8C5-6402-436F-8722-B76F16ED0CED}">
      <dgm:prSet/>
      <dgm:spPr/>
      <dgm:t>
        <a:bodyPr/>
        <a:lstStyle/>
        <a:p>
          <a:endParaRPr lang="es-ES"/>
        </a:p>
      </dgm:t>
    </dgm:pt>
    <dgm:pt modelId="{C52EF920-37B6-4241-B81B-C69EC930B744}" type="sibTrans" cxnId="{DFBFC8C5-6402-436F-8722-B76F16ED0CED}">
      <dgm:prSet/>
      <dgm:spPr/>
      <dgm:t>
        <a:bodyPr/>
        <a:lstStyle/>
        <a:p>
          <a:endParaRPr lang="es-ES"/>
        </a:p>
      </dgm:t>
    </dgm:pt>
    <dgm:pt modelId="{85A61ED7-3C4F-4215-8F5D-83088AF5E4DF}" type="pres">
      <dgm:prSet presAssocID="{C7F6DDE4-9028-4391-90AE-7C48E76767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06A61F-4A81-46C5-AA37-47FA81191851}" type="pres">
      <dgm:prSet presAssocID="{D98A6ADB-2DC6-438D-9FED-E6FB7ECE2A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04182D-2674-4890-9DC0-9D78D31EBA2D}" type="presOf" srcId="{D98A6ADB-2DC6-438D-9FED-E6FB7ECE2A9A}" destId="{4606A61F-4A81-46C5-AA37-47FA81191851}" srcOrd="0" destOrd="0" presId="urn:microsoft.com/office/officeart/2005/8/layout/default"/>
    <dgm:cxn modelId="{3000C377-2F5E-497E-8303-3336C61F60AB}" type="presOf" srcId="{C7F6DDE4-9028-4391-90AE-7C48E76767C6}" destId="{85A61ED7-3C4F-4215-8F5D-83088AF5E4DF}" srcOrd="0" destOrd="0" presId="urn:microsoft.com/office/officeart/2005/8/layout/default"/>
    <dgm:cxn modelId="{DFBFC8C5-6402-436F-8722-B76F16ED0CED}" srcId="{C7F6DDE4-9028-4391-90AE-7C48E76767C6}" destId="{D98A6ADB-2DC6-438D-9FED-E6FB7ECE2A9A}" srcOrd="0" destOrd="0" parTransId="{F4A69373-9113-492F-8F89-4BE19BFB280E}" sibTransId="{C52EF920-37B6-4241-B81B-C69EC930B744}"/>
    <dgm:cxn modelId="{58CFF833-8DFD-46C7-B646-E5B31F88D6D7}" type="presParOf" srcId="{85A61ED7-3C4F-4215-8F5D-83088AF5E4DF}" destId="{4606A61F-4A81-46C5-AA37-47FA8119185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E34B65-7B09-4AC7-81AA-A1C820C283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FC9F10-2C2E-43FB-9260-D5A803A61CCB}">
      <dgm:prSet phldrT="[Texto]"/>
      <dgm:spPr/>
      <dgm:t>
        <a:bodyPr/>
        <a:lstStyle/>
        <a:p>
          <a:r>
            <a:rPr lang="es-ES" dirty="0" smtClean="0"/>
            <a:t>Semáforo CIMTRA</a:t>
          </a:r>
          <a:endParaRPr lang="es-ES" dirty="0"/>
        </a:p>
      </dgm:t>
    </dgm:pt>
    <dgm:pt modelId="{5CE63322-02B2-4D1C-BB11-D6D146F00EAA}" type="parTrans" cxnId="{A911562D-D67A-4320-9238-BD05E1B55615}">
      <dgm:prSet/>
      <dgm:spPr/>
      <dgm:t>
        <a:bodyPr/>
        <a:lstStyle/>
        <a:p>
          <a:endParaRPr lang="es-ES"/>
        </a:p>
      </dgm:t>
    </dgm:pt>
    <dgm:pt modelId="{75210D98-95CA-4EA7-8454-5E2C5720D3D8}" type="sibTrans" cxnId="{A911562D-D67A-4320-9238-BD05E1B55615}">
      <dgm:prSet/>
      <dgm:spPr/>
      <dgm:t>
        <a:bodyPr/>
        <a:lstStyle/>
        <a:p>
          <a:endParaRPr lang="es-ES"/>
        </a:p>
      </dgm:t>
    </dgm:pt>
    <dgm:pt modelId="{9ADDE7F9-DCE2-4F4D-82A5-F2CC37B2A834}">
      <dgm:prSet phldrT="[Texto]"/>
      <dgm:spPr>
        <a:solidFill>
          <a:srgbClr val="1CA48D"/>
        </a:solidFill>
      </dgm:spPr>
      <dgm:t>
        <a:bodyPr/>
        <a:lstStyle/>
        <a:p>
          <a:r>
            <a:rPr lang="es-ES" dirty="0" smtClean="0"/>
            <a:t>Avance</a:t>
          </a:r>
          <a:endParaRPr lang="es-ES" dirty="0"/>
        </a:p>
      </dgm:t>
    </dgm:pt>
    <dgm:pt modelId="{02FD727E-68F6-4782-A9DC-6F231DB76B96}" type="parTrans" cxnId="{67373F6B-EB4D-4A7A-810C-84BF6C69A772}">
      <dgm:prSet/>
      <dgm:spPr/>
      <dgm:t>
        <a:bodyPr/>
        <a:lstStyle/>
        <a:p>
          <a:endParaRPr lang="es-ES"/>
        </a:p>
      </dgm:t>
    </dgm:pt>
    <dgm:pt modelId="{4FD5E606-9A74-4C18-A78A-6C22D57990C0}" type="sibTrans" cxnId="{67373F6B-EB4D-4A7A-810C-84BF6C69A772}">
      <dgm:prSet/>
      <dgm:spPr/>
      <dgm:t>
        <a:bodyPr/>
        <a:lstStyle/>
        <a:p>
          <a:endParaRPr lang="es-ES"/>
        </a:p>
      </dgm:t>
    </dgm:pt>
    <dgm:pt modelId="{D10CDA12-F26B-4C7E-8453-697CFE11CA8F}">
      <dgm:prSet phldrT="[Texto]"/>
      <dgm:spPr>
        <a:solidFill>
          <a:srgbClr val="FFFF00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Retroceso per aprobado</a:t>
          </a:r>
          <a:endParaRPr lang="es-ES" b="0" dirty="0">
            <a:solidFill>
              <a:schemeClr val="tx1"/>
            </a:solidFill>
          </a:endParaRPr>
        </a:p>
      </dgm:t>
    </dgm:pt>
    <dgm:pt modelId="{D85EAE32-6E40-4D10-814E-7B691318CF41}" type="parTrans" cxnId="{65B43F29-04EC-428F-B07D-E1203830A10B}">
      <dgm:prSet/>
      <dgm:spPr/>
      <dgm:t>
        <a:bodyPr/>
        <a:lstStyle/>
        <a:p>
          <a:endParaRPr lang="es-ES"/>
        </a:p>
      </dgm:t>
    </dgm:pt>
    <dgm:pt modelId="{0277B625-DCBB-4E2D-B738-39A72C643ED2}" type="sibTrans" cxnId="{65B43F29-04EC-428F-B07D-E1203830A10B}">
      <dgm:prSet/>
      <dgm:spPr/>
      <dgm:t>
        <a:bodyPr/>
        <a:lstStyle/>
        <a:p>
          <a:endParaRPr lang="es-ES"/>
        </a:p>
      </dgm:t>
    </dgm:pt>
    <dgm:pt modelId="{05E20609-4290-435B-93CE-6A916646A036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/>
            <a:t>Reprobado</a:t>
          </a:r>
          <a:endParaRPr lang="es-ES" dirty="0"/>
        </a:p>
      </dgm:t>
    </dgm:pt>
    <dgm:pt modelId="{5CA566AB-7CFD-42A0-9715-3149A9BB2598}" type="parTrans" cxnId="{D2ADDECE-8617-420D-A109-9ED5A5BB20B8}">
      <dgm:prSet/>
      <dgm:spPr/>
      <dgm:t>
        <a:bodyPr/>
        <a:lstStyle/>
        <a:p>
          <a:endParaRPr lang="es-ES"/>
        </a:p>
      </dgm:t>
    </dgm:pt>
    <dgm:pt modelId="{236B8EB4-5A76-4F23-A921-ACC36C90B83D}" type="sibTrans" cxnId="{D2ADDECE-8617-420D-A109-9ED5A5BB20B8}">
      <dgm:prSet/>
      <dgm:spPr/>
      <dgm:t>
        <a:bodyPr/>
        <a:lstStyle/>
        <a:p>
          <a:endParaRPr lang="es-ES"/>
        </a:p>
      </dgm:t>
    </dgm:pt>
    <dgm:pt modelId="{856BE877-5F23-4CB2-92A8-670878F914AF}" type="pres">
      <dgm:prSet presAssocID="{59E34B65-7B09-4AC7-81AA-A1C820C28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0EA530-91A9-499F-8227-D6BEEC0ED06A}" type="pres">
      <dgm:prSet presAssocID="{D8FC9F10-2C2E-43FB-9260-D5A803A61C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973D2-9DCB-498B-B719-A9E4872540B4}" type="pres">
      <dgm:prSet presAssocID="{75210D98-95CA-4EA7-8454-5E2C5720D3D8}" presName="sibTrans" presStyleCnt="0"/>
      <dgm:spPr/>
    </dgm:pt>
    <dgm:pt modelId="{D812E4DC-F910-4BE5-8DF9-40FD88B65D2C}" type="pres">
      <dgm:prSet presAssocID="{9ADDE7F9-DCE2-4F4D-82A5-F2CC37B2A8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17DD3-DCE4-459D-B44E-DE6D29CE30BC}" type="pres">
      <dgm:prSet presAssocID="{4FD5E606-9A74-4C18-A78A-6C22D57990C0}" presName="sibTrans" presStyleCnt="0"/>
      <dgm:spPr/>
    </dgm:pt>
    <dgm:pt modelId="{0DD15D0F-74A2-46D5-86F7-8B478B6A6DA5}" type="pres">
      <dgm:prSet presAssocID="{D10CDA12-F26B-4C7E-8453-697CFE11CA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0DAF1-9B6B-49E8-8D14-1C845ABAC6B1}" type="pres">
      <dgm:prSet presAssocID="{0277B625-DCBB-4E2D-B738-39A72C643ED2}" presName="sibTrans" presStyleCnt="0"/>
      <dgm:spPr/>
    </dgm:pt>
    <dgm:pt modelId="{5FFD8412-68AA-4DF8-8F6C-8123665E621E}" type="pres">
      <dgm:prSet presAssocID="{05E20609-4290-435B-93CE-6A916646A0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367769-0FE7-4B5C-9BE0-33BFBFEC2ACD}" type="presOf" srcId="{05E20609-4290-435B-93CE-6A916646A036}" destId="{5FFD8412-68AA-4DF8-8F6C-8123665E621E}" srcOrd="0" destOrd="0" presId="urn:microsoft.com/office/officeart/2005/8/layout/default"/>
    <dgm:cxn modelId="{AEA22D98-4C91-4EF4-8111-5FABCCD02B89}" type="presOf" srcId="{59E34B65-7B09-4AC7-81AA-A1C820C2830D}" destId="{856BE877-5F23-4CB2-92A8-670878F914AF}" srcOrd="0" destOrd="0" presId="urn:microsoft.com/office/officeart/2005/8/layout/default"/>
    <dgm:cxn modelId="{67373F6B-EB4D-4A7A-810C-84BF6C69A772}" srcId="{59E34B65-7B09-4AC7-81AA-A1C820C2830D}" destId="{9ADDE7F9-DCE2-4F4D-82A5-F2CC37B2A834}" srcOrd="1" destOrd="0" parTransId="{02FD727E-68F6-4782-A9DC-6F231DB76B96}" sibTransId="{4FD5E606-9A74-4C18-A78A-6C22D57990C0}"/>
    <dgm:cxn modelId="{65B43F29-04EC-428F-B07D-E1203830A10B}" srcId="{59E34B65-7B09-4AC7-81AA-A1C820C2830D}" destId="{D10CDA12-F26B-4C7E-8453-697CFE11CA8F}" srcOrd="2" destOrd="0" parTransId="{D85EAE32-6E40-4D10-814E-7B691318CF41}" sibTransId="{0277B625-DCBB-4E2D-B738-39A72C643ED2}"/>
    <dgm:cxn modelId="{A15C24C0-FAE6-4FD4-AB87-7DCFB1CDA1A5}" type="presOf" srcId="{D8FC9F10-2C2E-43FB-9260-D5A803A61CCB}" destId="{290EA530-91A9-499F-8227-D6BEEC0ED06A}" srcOrd="0" destOrd="0" presId="urn:microsoft.com/office/officeart/2005/8/layout/default"/>
    <dgm:cxn modelId="{D2ADDECE-8617-420D-A109-9ED5A5BB20B8}" srcId="{59E34B65-7B09-4AC7-81AA-A1C820C2830D}" destId="{05E20609-4290-435B-93CE-6A916646A036}" srcOrd="3" destOrd="0" parTransId="{5CA566AB-7CFD-42A0-9715-3149A9BB2598}" sibTransId="{236B8EB4-5A76-4F23-A921-ACC36C90B83D}"/>
    <dgm:cxn modelId="{597C7C39-0F51-4C83-B316-98A09E2B4BCB}" type="presOf" srcId="{9ADDE7F9-DCE2-4F4D-82A5-F2CC37B2A834}" destId="{D812E4DC-F910-4BE5-8DF9-40FD88B65D2C}" srcOrd="0" destOrd="0" presId="urn:microsoft.com/office/officeart/2005/8/layout/default"/>
    <dgm:cxn modelId="{539581D8-EAF9-409D-BEB4-57706838E905}" type="presOf" srcId="{D10CDA12-F26B-4C7E-8453-697CFE11CA8F}" destId="{0DD15D0F-74A2-46D5-86F7-8B478B6A6DA5}" srcOrd="0" destOrd="0" presId="urn:microsoft.com/office/officeart/2005/8/layout/default"/>
    <dgm:cxn modelId="{A911562D-D67A-4320-9238-BD05E1B55615}" srcId="{59E34B65-7B09-4AC7-81AA-A1C820C2830D}" destId="{D8FC9F10-2C2E-43FB-9260-D5A803A61CCB}" srcOrd="0" destOrd="0" parTransId="{5CE63322-02B2-4D1C-BB11-D6D146F00EAA}" sibTransId="{75210D98-95CA-4EA7-8454-5E2C5720D3D8}"/>
    <dgm:cxn modelId="{5BB7A36E-C9AF-44CD-946C-651CAF1943D7}" type="presParOf" srcId="{856BE877-5F23-4CB2-92A8-670878F914AF}" destId="{290EA530-91A9-499F-8227-D6BEEC0ED06A}" srcOrd="0" destOrd="0" presId="urn:microsoft.com/office/officeart/2005/8/layout/default"/>
    <dgm:cxn modelId="{49DAD423-8A26-4B9B-A710-951F24421A39}" type="presParOf" srcId="{856BE877-5F23-4CB2-92A8-670878F914AF}" destId="{A8A973D2-9DCB-498B-B719-A9E4872540B4}" srcOrd="1" destOrd="0" presId="urn:microsoft.com/office/officeart/2005/8/layout/default"/>
    <dgm:cxn modelId="{0C15187A-56AD-4A4A-B34D-10155A422B2A}" type="presParOf" srcId="{856BE877-5F23-4CB2-92A8-670878F914AF}" destId="{D812E4DC-F910-4BE5-8DF9-40FD88B65D2C}" srcOrd="2" destOrd="0" presId="urn:microsoft.com/office/officeart/2005/8/layout/default"/>
    <dgm:cxn modelId="{180A0C9E-EDC5-4227-9F72-D99D1F9A4BC3}" type="presParOf" srcId="{856BE877-5F23-4CB2-92A8-670878F914AF}" destId="{2DE17DD3-DCE4-459D-B44E-DE6D29CE30BC}" srcOrd="3" destOrd="0" presId="urn:microsoft.com/office/officeart/2005/8/layout/default"/>
    <dgm:cxn modelId="{CE44FCD1-A4DA-4E64-BADC-ED6AD3A05E71}" type="presParOf" srcId="{856BE877-5F23-4CB2-92A8-670878F914AF}" destId="{0DD15D0F-74A2-46D5-86F7-8B478B6A6DA5}" srcOrd="4" destOrd="0" presId="urn:microsoft.com/office/officeart/2005/8/layout/default"/>
    <dgm:cxn modelId="{469706C0-0E35-44F0-AAE3-1E1174C91661}" type="presParOf" srcId="{856BE877-5F23-4CB2-92A8-670878F914AF}" destId="{1160DAF1-9B6B-49E8-8D14-1C845ABAC6B1}" srcOrd="5" destOrd="0" presId="urn:microsoft.com/office/officeart/2005/8/layout/default"/>
    <dgm:cxn modelId="{62AD2A70-3CF0-4534-B12B-A3282F0722D9}" type="presParOf" srcId="{856BE877-5F23-4CB2-92A8-670878F914AF}" destId="{5FFD8412-68AA-4DF8-8F6C-8123665E62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E5752-6568-453D-A3E6-C74050D5EB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0231EE-FF1A-49B9-925A-75D743B08DDC}">
      <dgm:prSet phldrT="[Texto]"/>
      <dgm:spPr/>
      <dgm:t>
        <a:bodyPr/>
        <a:lstStyle/>
        <a:p>
          <a:r>
            <a:rPr lang="es-ES" dirty="0" smtClean="0"/>
            <a:t>De los 14 municipios aprobados:</a:t>
          </a:r>
        </a:p>
        <a:p>
          <a:r>
            <a:rPr lang="es-ES" dirty="0" smtClean="0"/>
            <a:t> 9 son de MC, </a:t>
          </a:r>
        </a:p>
        <a:p>
          <a:r>
            <a:rPr lang="es-ES" dirty="0" smtClean="0"/>
            <a:t>5 del PRI y</a:t>
          </a:r>
        </a:p>
        <a:p>
          <a:r>
            <a:rPr lang="es-ES" dirty="0" smtClean="0"/>
            <a:t> 1 Nueva Alianza</a:t>
          </a:r>
        </a:p>
        <a:p>
          <a:r>
            <a:rPr lang="es-ES" dirty="0" smtClean="0"/>
            <a:t>NO IMPORTA EL PARTIDO</a:t>
          </a:r>
          <a:endParaRPr lang="es-ES" dirty="0"/>
        </a:p>
      </dgm:t>
    </dgm:pt>
    <dgm:pt modelId="{19766902-7D54-4C7D-84D4-DD3617517A88}" type="parTrans" cxnId="{B3B49693-8125-4CFE-A908-DCDA6C806B72}">
      <dgm:prSet/>
      <dgm:spPr/>
      <dgm:t>
        <a:bodyPr/>
        <a:lstStyle/>
        <a:p>
          <a:endParaRPr lang="es-ES"/>
        </a:p>
      </dgm:t>
    </dgm:pt>
    <dgm:pt modelId="{A0FAF609-2092-44C2-A615-AD0A1E9CA275}" type="sibTrans" cxnId="{B3B49693-8125-4CFE-A908-DCDA6C806B72}">
      <dgm:prSet/>
      <dgm:spPr/>
      <dgm:t>
        <a:bodyPr/>
        <a:lstStyle/>
        <a:p>
          <a:endParaRPr lang="es-ES"/>
        </a:p>
      </dgm:t>
    </dgm:pt>
    <dgm:pt modelId="{FAC29460-35D3-4A73-B436-05016A98BEDA}" type="pres">
      <dgm:prSet presAssocID="{74BE5752-6568-453D-A3E6-C74050D5E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67AB37-B9E4-4E98-AE30-4A9B64369F29}" type="pres">
      <dgm:prSet presAssocID="{030231EE-FF1A-49B9-925A-75D743B08DDC}" presName="node" presStyleLbl="node1" presStyleIdx="0" presStyleCnt="1" custScaleX="110345" custScaleY="165584" custLinFactNeighborX="1817" custLinFactNeighborY="-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C04F77-9E10-43E1-9FA8-7FD3393E0497}" type="presOf" srcId="{030231EE-FF1A-49B9-925A-75D743B08DDC}" destId="{8C67AB37-B9E4-4E98-AE30-4A9B64369F29}" srcOrd="0" destOrd="0" presId="urn:microsoft.com/office/officeart/2005/8/layout/default"/>
    <dgm:cxn modelId="{B3B49693-8125-4CFE-A908-DCDA6C806B72}" srcId="{74BE5752-6568-453D-A3E6-C74050D5EB42}" destId="{030231EE-FF1A-49B9-925A-75D743B08DDC}" srcOrd="0" destOrd="0" parTransId="{19766902-7D54-4C7D-84D4-DD3617517A88}" sibTransId="{A0FAF609-2092-44C2-A615-AD0A1E9CA275}"/>
    <dgm:cxn modelId="{9A803DCE-898C-4E0C-A4F2-38A7013B559B}" type="presOf" srcId="{74BE5752-6568-453D-A3E6-C74050D5EB42}" destId="{FAC29460-35D3-4A73-B436-05016A98BEDA}" srcOrd="0" destOrd="0" presId="urn:microsoft.com/office/officeart/2005/8/layout/default"/>
    <dgm:cxn modelId="{7C632D8E-1C39-447E-9F6A-04DB6529FADC}" type="presParOf" srcId="{FAC29460-35D3-4A73-B436-05016A98BEDA}" destId="{8C67AB37-B9E4-4E98-AE30-4A9B64369F2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AB9A3B-6E67-42B9-8CBA-C1F33AF10A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7337C4-6216-48AD-A573-9BEC5F6F7CCF}">
      <dgm:prSet phldrT="[Texto]"/>
      <dgm:spPr/>
      <dgm:t>
        <a:bodyPr/>
        <a:lstStyle/>
        <a:p>
          <a:r>
            <a:rPr lang="es-ES" b="1" dirty="0" smtClean="0"/>
            <a:t>Promedio de calificación aumentó 5 puntos a 49.9%</a:t>
          </a:r>
          <a:endParaRPr lang="es-ES" b="1" dirty="0"/>
        </a:p>
      </dgm:t>
    </dgm:pt>
    <dgm:pt modelId="{215E1094-C6E9-4F55-8BA5-DB7A0A269CEF}" type="parTrans" cxnId="{1401FACC-BD19-4558-8E74-D32C41A3C0C9}">
      <dgm:prSet/>
      <dgm:spPr/>
      <dgm:t>
        <a:bodyPr/>
        <a:lstStyle/>
        <a:p>
          <a:endParaRPr lang="es-ES"/>
        </a:p>
      </dgm:t>
    </dgm:pt>
    <dgm:pt modelId="{EB1B21E5-B73C-437D-8C8D-02F2B7F5446C}" type="sibTrans" cxnId="{1401FACC-BD19-4558-8E74-D32C41A3C0C9}">
      <dgm:prSet/>
      <dgm:spPr/>
      <dgm:t>
        <a:bodyPr/>
        <a:lstStyle/>
        <a:p>
          <a:endParaRPr lang="es-ES"/>
        </a:p>
      </dgm:t>
    </dgm:pt>
    <dgm:pt modelId="{F0F9FE36-F5A0-4D8F-A5FD-33EA736B157C}">
      <dgm:prSet phldrT="[Texto]"/>
      <dgm:spPr/>
      <dgm:t>
        <a:bodyPr/>
        <a:lstStyle/>
        <a:p>
          <a:r>
            <a:rPr lang="es-ES" dirty="0" smtClean="0"/>
            <a:t>Municipios más abierto: Zapopan, Guadalajara, Tlaquepaque y Tlajomulco de </a:t>
          </a:r>
          <a:r>
            <a:rPr lang="es-ES" dirty="0" err="1" smtClean="0"/>
            <a:t>Zuñiga</a:t>
          </a:r>
          <a:endParaRPr lang="es-ES" dirty="0"/>
        </a:p>
      </dgm:t>
    </dgm:pt>
    <dgm:pt modelId="{6C5376D3-E330-4905-8E49-F764D81481E0}" type="parTrans" cxnId="{3CC5FE7D-289F-4098-8291-886F867A0A7D}">
      <dgm:prSet/>
      <dgm:spPr/>
      <dgm:t>
        <a:bodyPr/>
        <a:lstStyle/>
        <a:p>
          <a:endParaRPr lang="es-ES"/>
        </a:p>
      </dgm:t>
    </dgm:pt>
    <dgm:pt modelId="{8ECE7D43-82BB-4657-8857-3C678749C47E}" type="sibTrans" cxnId="{3CC5FE7D-289F-4098-8291-886F867A0A7D}">
      <dgm:prSet/>
      <dgm:spPr/>
      <dgm:t>
        <a:bodyPr/>
        <a:lstStyle/>
        <a:p>
          <a:endParaRPr lang="es-ES"/>
        </a:p>
      </dgm:t>
    </dgm:pt>
    <dgm:pt modelId="{91A52F70-3785-4B90-874A-6794E7DA6EE7}">
      <dgm:prSet phldrT="[Texto]"/>
      <dgm:spPr/>
      <dgm:t>
        <a:bodyPr/>
        <a:lstStyle/>
        <a:p>
          <a:r>
            <a:rPr lang="es-ES" dirty="0" smtClean="0"/>
            <a:t>Municipio menos abierto: </a:t>
          </a:r>
        </a:p>
        <a:p>
          <a:r>
            <a:rPr lang="es-ES" dirty="0" smtClean="0"/>
            <a:t>San Gabriel</a:t>
          </a:r>
          <a:endParaRPr lang="es-ES" dirty="0"/>
        </a:p>
      </dgm:t>
    </dgm:pt>
    <dgm:pt modelId="{C5D29FDE-A167-4F72-9C57-447BE770A542}" type="parTrans" cxnId="{F761B310-7574-40B3-8EEB-0A907A9C037D}">
      <dgm:prSet/>
      <dgm:spPr/>
      <dgm:t>
        <a:bodyPr/>
        <a:lstStyle/>
        <a:p>
          <a:endParaRPr lang="es-ES"/>
        </a:p>
      </dgm:t>
    </dgm:pt>
    <dgm:pt modelId="{992518E1-D753-4EF7-8C22-DDB2395F7FBA}" type="sibTrans" cxnId="{F761B310-7574-40B3-8EEB-0A907A9C037D}">
      <dgm:prSet/>
      <dgm:spPr/>
      <dgm:t>
        <a:bodyPr/>
        <a:lstStyle/>
        <a:p>
          <a:endParaRPr lang="es-ES"/>
        </a:p>
      </dgm:t>
    </dgm:pt>
    <dgm:pt modelId="{4FB3C905-06CC-4719-B39E-2FEF88530A6A}" type="pres">
      <dgm:prSet presAssocID="{17AB9A3B-6E67-42B9-8CBA-C1F33AF10A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A4DC4B-6EDF-47D6-BDC1-55AE5252F0A1}" type="pres">
      <dgm:prSet presAssocID="{E67337C4-6216-48AD-A573-9BEC5F6F7C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46869-67D8-4E2A-BE1F-C4A526F82266}" type="pres">
      <dgm:prSet presAssocID="{EB1B21E5-B73C-437D-8C8D-02F2B7F5446C}" presName="sibTrans" presStyleCnt="0"/>
      <dgm:spPr/>
    </dgm:pt>
    <dgm:pt modelId="{857067BC-456D-4611-9DC9-80D5AAD560CE}" type="pres">
      <dgm:prSet presAssocID="{F0F9FE36-F5A0-4D8F-A5FD-33EA736B15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B19869-3D4D-4542-85E6-AE9BA873A5D7}" type="pres">
      <dgm:prSet presAssocID="{8ECE7D43-82BB-4657-8857-3C678749C47E}" presName="sibTrans" presStyleCnt="0"/>
      <dgm:spPr/>
    </dgm:pt>
    <dgm:pt modelId="{9CB34CE2-106B-4994-99C7-641DDC86F3E9}" type="pres">
      <dgm:prSet presAssocID="{91A52F70-3785-4B90-874A-6794E7DA6E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8EA944-F28C-49D3-A282-B72C64EB30E7}" type="presOf" srcId="{E67337C4-6216-48AD-A573-9BEC5F6F7CCF}" destId="{7EA4DC4B-6EDF-47D6-BDC1-55AE5252F0A1}" srcOrd="0" destOrd="0" presId="urn:microsoft.com/office/officeart/2005/8/layout/default"/>
    <dgm:cxn modelId="{B2B8090D-33DC-4FF5-8165-39DF9AAF4171}" type="presOf" srcId="{17AB9A3B-6E67-42B9-8CBA-C1F33AF10A3F}" destId="{4FB3C905-06CC-4719-B39E-2FEF88530A6A}" srcOrd="0" destOrd="0" presId="urn:microsoft.com/office/officeart/2005/8/layout/default"/>
    <dgm:cxn modelId="{1401FACC-BD19-4558-8E74-D32C41A3C0C9}" srcId="{17AB9A3B-6E67-42B9-8CBA-C1F33AF10A3F}" destId="{E67337C4-6216-48AD-A573-9BEC5F6F7CCF}" srcOrd="0" destOrd="0" parTransId="{215E1094-C6E9-4F55-8BA5-DB7A0A269CEF}" sibTransId="{EB1B21E5-B73C-437D-8C8D-02F2B7F5446C}"/>
    <dgm:cxn modelId="{A286A4FA-59CC-4D74-BB99-3ACE9AD3A1B6}" type="presOf" srcId="{91A52F70-3785-4B90-874A-6794E7DA6EE7}" destId="{9CB34CE2-106B-4994-99C7-641DDC86F3E9}" srcOrd="0" destOrd="0" presId="urn:microsoft.com/office/officeart/2005/8/layout/default"/>
    <dgm:cxn modelId="{27C0EBDF-D87B-4968-B68F-C496BDC4D529}" type="presOf" srcId="{F0F9FE36-F5A0-4D8F-A5FD-33EA736B157C}" destId="{857067BC-456D-4611-9DC9-80D5AAD560CE}" srcOrd="0" destOrd="0" presId="urn:microsoft.com/office/officeart/2005/8/layout/default"/>
    <dgm:cxn modelId="{F761B310-7574-40B3-8EEB-0A907A9C037D}" srcId="{17AB9A3B-6E67-42B9-8CBA-C1F33AF10A3F}" destId="{91A52F70-3785-4B90-874A-6794E7DA6EE7}" srcOrd="2" destOrd="0" parTransId="{C5D29FDE-A167-4F72-9C57-447BE770A542}" sibTransId="{992518E1-D753-4EF7-8C22-DDB2395F7FBA}"/>
    <dgm:cxn modelId="{3CC5FE7D-289F-4098-8291-886F867A0A7D}" srcId="{17AB9A3B-6E67-42B9-8CBA-C1F33AF10A3F}" destId="{F0F9FE36-F5A0-4D8F-A5FD-33EA736B157C}" srcOrd="1" destOrd="0" parTransId="{6C5376D3-E330-4905-8E49-F764D81481E0}" sibTransId="{8ECE7D43-82BB-4657-8857-3C678749C47E}"/>
    <dgm:cxn modelId="{B20E3E28-0F47-4FA3-9D8D-1E36B159F0FB}" type="presParOf" srcId="{4FB3C905-06CC-4719-B39E-2FEF88530A6A}" destId="{7EA4DC4B-6EDF-47D6-BDC1-55AE5252F0A1}" srcOrd="0" destOrd="0" presId="urn:microsoft.com/office/officeart/2005/8/layout/default"/>
    <dgm:cxn modelId="{E8C6A8E2-43C1-4038-A309-7161DDA45160}" type="presParOf" srcId="{4FB3C905-06CC-4719-B39E-2FEF88530A6A}" destId="{2E046869-67D8-4E2A-BE1F-C4A526F82266}" srcOrd="1" destOrd="0" presId="urn:microsoft.com/office/officeart/2005/8/layout/default"/>
    <dgm:cxn modelId="{C362057F-8A7E-4B47-B923-494C9B4F044B}" type="presParOf" srcId="{4FB3C905-06CC-4719-B39E-2FEF88530A6A}" destId="{857067BC-456D-4611-9DC9-80D5AAD560CE}" srcOrd="2" destOrd="0" presId="urn:microsoft.com/office/officeart/2005/8/layout/default"/>
    <dgm:cxn modelId="{BD00A9D1-14F2-434D-8213-0A0D27D72DDA}" type="presParOf" srcId="{4FB3C905-06CC-4719-B39E-2FEF88530A6A}" destId="{93B19869-3D4D-4542-85E6-AE9BA873A5D7}" srcOrd="3" destOrd="0" presId="urn:microsoft.com/office/officeart/2005/8/layout/default"/>
    <dgm:cxn modelId="{2EF7B6D8-5967-4848-A2D9-B054363CE494}" type="presParOf" srcId="{4FB3C905-06CC-4719-B39E-2FEF88530A6A}" destId="{9CB34CE2-106B-4994-99C7-641DDC86F3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153E0-20F2-4806-AB2C-F333C237A0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6728F8-1F0F-4947-877A-98EA5BF69CF2}">
      <dgm:prSet phldrT="[Texto]"/>
      <dgm:spPr/>
      <dgm:t>
        <a:bodyPr/>
        <a:lstStyle/>
        <a:p>
          <a:r>
            <a:rPr lang="es-ES" dirty="0" smtClean="0"/>
            <a:t>Regidores no presentan su 3 de 3</a:t>
          </a:r>
          <a:endParaRPr lang="es-ES" dirty="0"/>
        </a:p>
      </dgm:t>
    </dgm:pt>
    <dgm:pt modelId="{1EAA1788-C754-445D-81DE-F586312062DB}" type="parTrans" cxnId="{EF910585-2879-41B9-8296-BAC042364E65}">
      <dgm:prSet/>
      <dgm:spPr/>
      <dgm:t>
        <a:bodyPr/>
        <a:lstStyle/>
        <a:p>
          <a:endParaRPr lang="es-ES"/>
        </a:p>
      </dgm:t>
    </dgm:pt>
    <dgm:pt modelId="{1AF6AE52-1DED-42DB-B5BC-6024F0AE48D9}" type="sibTrans" cxnId="{EF910585-2879-41B9-8296-BAC042364E65}">
      <dgm:prSet/>
      <dgm:spPr/>
      <dgm:t>
        <a:bodyPr/>
        <a:lstStyle/>
        <a:p>
          <a:endParaRPr lang="es-ES"/>
        </a:p>
      </dgm:t>
    </dgm:pt>
    <dgm:pt modelId="{7B5CDC13-1D15-440C-83C4-CC2483E415CD}" type="pres">
      <dgm:prSet presAssocID="{7A7153E0-20F2-4806-AB2C-F333C237A0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141B47-473D-494A-8F7F-B95FD514070A}" type="pres">
      <dgm:prSet presAssocID="{A66728F8-1F0F-4947-877A-98EA5BF69CF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709C0C-4AF1-4853-A6FF-4B1592649A01}" type="presOf" srcId="{A66728F8-1F0F-4947-877A-98EA5BF69CF2}" destId="{26141B47-473D-494A-8F7F-B95FD514070A}" srcOrd="0" destOrd="0" presId="urn:microsoft.com/office/officeart/2005/8/layout/default"/>
    <dgm:cxn modelId="{EF910585-2879-41B9-8296-BAC042364E65}" srcId="{7A7153E0-20F2-4806-AB2C-F333C237A09A}" destId="{A66728F8-1F0F-4947-877A-98EA5BF69CF2}" srcOrd="0" destOrd="0" parTransId="{1EAA1788-C754-445D-81DE-F586312062DB}" sibTransId="{1AF6AE52-1DED-42DB-B5BC-6024F0AE48D9}"/>
    <dgm:cxn modelId="{CD631346-3165-4AF7-A2AF-DB761B0371FF}" type="presOf" srcId="{7A7153E0-20F2-4806-AB2C-F333C237A09A}" destId="{7B5CDC13-1D15-440C-83C4-CC2483E415CD}" srcOrd="0" destOrd="0" presId="urn:microsoft.com/office/officeart/2005/8/layout/default"/>
    <dgm:cxn modelId="{9A90AF9D-0C27-4B47-B518-53B85C6D2552}" type="presParOf" srcId="{7B5CDC13-1D15-440C-83C4-CC2483E415CD}" destId="{26141B47-473D-494A-8F7F-B95FD514070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5A8804-01E4-4482-A25F-20E2598808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9FCF80-A848-458B-9CC8-DC6FF4F176C1}">
      <dgm:prSet phldrT="[Texto]"/>
      <dgm:spPr/>
      <dgm:t>
        <a:bodyPr/>
        <a:lstStyle/>
        <a:p>
          <a:r>
            <a:rPr lang="es-ES" dirty="0" smtClean="0"/>
            <a:t>Laudos laborales</a:t>
          </a:r>
          <a:endParaRPr lang="es-ES" dirty="0"/>
        </a:p>
      </dgm:t>
    </dgm:pt>
    <dgm:pt modelId="{3AB086BD-F1C6-472A-B32A-143A019D03F3}" type="parTrans" cxnId="{F8EA19C7-133E-4A5C-A6A1-6787632ACECA}">
      <dgm:prSet/>
      <dgm:spPr/>
      <dgm:t>
        <a:bodyPr/>
        <a:lstStyle/>
        <a:p>
          <a:endParaRPr lang="es-ES"/>
        </a:p>
      </dgm:t>
    </dgm:pt>
    <dgm:pt modelId="{435D1A89-F2CA-4C48-97FD-CBB3A6FA6E44}" type="sibTrans" cxnId="{F8EA19C7-133E-4A5C-A6A1-6787632ACECA}">
      <dgm:prSet/>
      <dgm:spPr/>
      <dgm:t>
        <a:bodyPr/>
        <a:lstStyle/>
        <a:p>
          <a:endParaRPr lang="es-ES"/>
        </a:p>
      </dgm:t>
    </dgm:pt>
    <dgm:pt modelId="{08356F54-DE72-4585-9B1E-4B469339D534}">
      <dgm:prSet phldrT="[Texto]"/>
      <dgm:spPr/>
      <dgm:t>
        <a:bodyPr/>
        <a:lstStyle/>
        <a:p>
          <a:r>
            <a:rPr lang="es-ES" dirty="0" smtClean="0"/>
            <a:t>Funcionamiento de comisiones</a:t>
          </a:r>
          <a:endParaRPr lang="es-ES" dirty="0"/>
        </a:p>
      </dgm:t>
    </dgm:pt>
    <dgm:pt modelId="{0DFB5F85-4A32-43EE-AB09-4D9AB2521933}" type="parTrans" cxnId="{6421071C-21C6-4691-BD62-15761CD52E43}">
      <dgm:prSet/>
      <dgm:spPr/>
      <dgm:t>
        <a:bodyPr/>
        <a:lstStyle/>
        <a:p>
          <a:endParaRPr lang="es-ES"/>
        </a:p>
      </dgm:t>
    </dgm:pt>
    <dgm:pt modelId="{74317A44-933E-401D-88F5-3118D4B2AAED}" type="sibTrans" cxnId="{6421071C-21C6-4691-BD62-15761CD52E43}">
      <dgm:prSet/>
      <dgm:spPr/>
      <dgm:t>
        <a:bodyPr/>
        <a:lstStyle/>
        <a:p>
          <a:endParaRPr lang="es-ES"/>
        </a:p>
      </dgm:t>
    </dgm:pt>
    <dgm:pt modelId="{878E300D-1315-4DB8-8F09-F33F636E5C59}">
      <dgm:prSet phldrT="[Texto]"/>
      <dgm:spPr/>
      <dgm:t>
        <a:bodyPr/>
        <a:lstStyle/>
        <a:p>
          <a:r>
            <a:rPr lang="es-ES" dirty="0" smtClean="0"/>
            <a:t>Trabajo de regidores</a:t>
          </a:r>
          <a:endParaRPr lang="es-ES" dirty="0"/>
        </a:p>
      </dgm:t>
    </dgm:pt>
    <dgm:pt modelId="{5A5C6BAD-7745-4165-837C-5C5CDADCC564}" type="parTrans" cxnId="{79BB8594-E216-460D-BA71-B0FC78CEF34A}">
      <dgm:prSet/>
      <dgm:spPr/>
      <dgm:t>
        <a:bodyPr/>
        <a:lstStyle/>
        <a:p>
          <a:endParaRPr lang="es-ES"/>
        </a:p>
      </dgm:t>
    </dgm:pt>
    <dgm:pt modelId="{7D3CCEF8-373B-40DC-8667-44D0C338BA5F}" type="sibTrans" cxnId="{79BB8594-E216-460D-BA71-B0FC78CEF34A}">
      <dgm:prSet/>
      <dgm:spPr/>
      <dgm:t>
        <a:bodyPr/>
        <a:lstStyle/>
        <a:p>
          <a:endParaRPr lang="es-ES"/>
        </a:p>
      </dgm:t>
    </dgm:pt>
    <dgm:pt modelId="{BF51F52E-8A89-4F45-AAD9-D84C09AD3B63}">
      <dgm:prSet phldrT="[Texto]"/>
      <dgm:spPr/>
      <dgm:t>
        <a:bodyPr/>
        <a:lstStyle/>
        <a:p>
          <a:r>
            <a:rPr lang="es-ES" dirty="0" smtClean="0"/>
            <a:t>Asignaciones en comunicación social.</a:t>
          </a:r>
          <a:endParaRPr lang="es-ES" dirty="0"/>
        </a:p>
      </dgm:t>
    </dgm:pt>
    <dgm:pt modelId="{CC1B4C7A-53C1-4411-B779-4B03E6CAE8AD}" type="parTrans" cxnId="{79CBBEED-5030-46E6-93DA-F563B9A461F1}">
      <dgm:prSet/>
      <dgm:spPr/>
      <dgm:t>
        <a:bodyPr/>
        <a:lstStyle/>
        <a:p>
          <a:endParaRPr lang="es-ES"/>
        </a:p>
      </dgm:t>
    </dgm:pt>
    <dgm:pt modelId="{FFF6D33C-FF81-4E09-8FA6-72BC7A60988B}" type="sibTrans" cxnId="{79CBBEED-5030-46E6-93DA-F563B9A461F1}">
      <dgm:prSet/>
      <dgm:spPr/>
      <dgm:t>
        <a:bodyPr/>
        <a:lstStyle/>
        <a:p>
          <a:endParaRPr lang="es-ES"/>
        </a:p>
      </dgm:t>
    </dgm:pt>
    <dgm:pt modelId="{BF857900-6275-47C1-B984-8C9192214BF4}">
      <dgm:prSet phldrT="[Texto]"/>
      <dgm:spPr/>
      <dgm:t>
        <a:bodyPr/>
        <a:lstStyle/>
        <a:p>
          <a:r>
            <a:rPr lang="es-ES" dirty="0" smtClean="0"/>
            <a:t>Valor de los bienes muebles</a:t>
          </a:r>
          <a:endParaRPr lang="es-ES" dirty="0"/>
        </a:p>
      </dgm:t>
    </dgm:pt>
    <dgm:pt modelId="{87D53CDA-F990-4F28-8E36-D8E6A85AB092}" type="parTrans" cxnId="{5FA10770-FBE7-4A70-9280-7D5FC0DB09E4}">
      <dgm:prSet/>
      <dgm:spPr/>
      <dgm:t>
        <a:bodyPr/>
        <a:lstStyle/>
        <a:p>
          <a:endParaRPr lang="es-ES"/>
        </a:p>
      </dgm:t>
    </dgm:pt>
    <dgm:pt modelId="{6A6734D3-D01F-4D5E-8683-8D4AC15AE7E6}" type="sibTrans" cxnId="{5FA10770-FBE7-4A70-9280-7D5FC0DB09E4}">
      <dgm:prSet/>
      <dgm:spPr/>
      <dgm:t>
        <a:bodyPr/>
        <a:lstStyle/>
        <a:p>
          <a:endParaRPr lang="es-ES"/>
        </a:p>
      </dgm:t>
    </dgm:pt>
    <dgm:pt modelId="{02C7028B-517C-490F-B5B8-66B835E04D20}" type="pres">
      <dgm:prSet presAssocID="{C35A8804-01E4-4482-A25F-20E2598808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81DC01-8B06-4DAC-B3C2-7680C27FAF05}" type="pres">
      <dgm:prSet presAssocID="{699FCF80-A848-458B-9CC8-DC6FF4F176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412DDF-696B-4457-92AC-6E3EE42D08DC}" type="pres">
      <dgm:prSet presAssocID="{435D1A89-F2CA-4C48-97FD-CBB3A6FA6E44}" presName="sibTrans" presStyleCnt="0"/>
      <dgm:spPr/>
    </dgm:pt>
    <dgm:pt modelId="{6FF442D5-6C27-40C9-984D-A7B9CECE7CB1}" type="pres">
      <dgm:prSet presAssocID="{08356F54-DE72-4585-9B1E-4B469339D5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D9777-B086-497E-9C6A-7EB1C291BC0D}" type="pres">
      <dgm:prSet presAssocID="{74317A44-933E-401D-88F5-3118D4B2AAED}" presName="sibTrans" presStyleCnt="0"/>
      <dgm:spPr/>
    </dgm:pt>
    <dgm:pt modelId="{6D400D9B-4D2F-46E8-AF4D-88319D5A7430}" type="pres">
      <dgm:prSet presAssocID="{878E300D-1315-4DB8-8F09-F33F636E5C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AF2F8E-95A1-4BDA-B055-E0374D63B40C}" type="pres">
      <dgm:prSet presAssocID="{7D3CCEF8-373B-40DC-8667-44D0C338BA5F}" presName="sibTrans" presStyleCnt="0"/>
      <dgm:spPr/>
    </dgm:pt>
    <dgm:pt modelId="{9E0BDE8A-6945-44F8-A32D-52BBB5A00721}" type="pres">
      <dgm:prSet presAssocID="{BF51F52E-8A89-4F45-AAD9-D84C09AD3B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C9848-4639-4770-A70E-C0C6EB036A18}" type="pres">
      <dgm:prSet presAssocID="{FFF6D33C-FF81-4E09-8FA6-72BC7A60988B}" presName="sibTrans" presStyleCnt="0"/>
      <dgm:spPr/>
    </dgm:pt>
    <dgm:pt modelId="{1A4591A7-3D6D-4FB5-9C0C-D04E299EE061}" type="pres">
      <dgm:prSet presAssocID="{BF857900-6275-47C1-B984-8C9192214B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CBBEED-5030-46E6-93DA-F563B9A461F1}" srcId="{C35A8804-01E4-4482-A25F-20E2598808E4}" destId="{BF51F52E-8A89-4F45-AAD9-D84C09AD3B63}" srcOrd="3" destOrd="0" parTransId="{CC1B4C7A-53C1-4411-B779-4B03E6CAE8AD}" sibTransId="{FFF6D33C-FF81-4E09-8FA6-72BC7A60988B}"/>
    <dgm:cxn modelId="{F8EA19C7-133E-4A5C-A6A1-6787632ACECA}" srcId="{C35A8804-01E4-4482-A25F-20E2598808E4}" destId="{699FCF80-A848-458B-9CC8-DC6FF4F176C1}" srcOrd="0" destOrd="0" parTransId="{3AB086BD-F1C6-472A-B32A-143A019D03F3}" sibTransId="{435D1A89-F2CA-4C48-97FD-CBB3A6FA6E44}"/>
    <dgm:cxn modelId="{8986F597-A4EE-441A-9DB6-2E3237FFBC6E}" type="presOf" srcId="{08356F54-DE72-4585-9B1E-4B469339D534}" destId="{6FF442D5-6C27-40C9-984D-A7B9CECE7CB1}" srcOrd="0" destOrd="0" presId="urn:microsoft.com/office/officeart/2005/8/layout/default"/>
    <dgm:cxn modelId="{79BB8594-E216-460D-BA71-B0FC78CEF34A}" srcId="{C35A8804-01E4-4482-A25F-20E2598808E4}" destId="{878E300D-1315-4DB8-8F09-F33F636E5C59}" srcOrd="2" destOrd="0" parTransId="{5A5C6BAD-7745-4165-837C-5C5CDADCC564}" sibTransId="{7D3CCEF8-373B-40DC-8667-44D0C338BA5F}"/>
    <dgm:cxn modelId="{7A021CDB-A2CF-4193-8CA3-48AB876B1292}" type="presOf" srcId="{C35A8804-01E4-4482-A25F-20E2598808E4}" destId="{02C7028B-517C-490F-B5B8-66B835E04D20}" srcOrd="0" destOrd="0" presId="urn:microsoft.com/office/officeart/2005/8/layout/default"/>
    <dgm:cxn modelId="{0869C060-57D6-45F5-902B-B99C8C8B8A41}" type="presOf" srcId="{878E300D-1315-4DB8-8F09-F33F636E5C59}" destId="{6D400D9B-4D2F-46E8-AF4D-88319D5A7430}" srcOrd="0" destOrd="0" presId="urn:microsoft.com/office/officeart/2005/8/layout/default"/>
    <dgm:cxn modelId="{5FA10770-FBE7-4A70-9280-7D5FC0DB09E4}" srcId="{C35A8804-01E4-4482-A25F-20E2598808E4}" destId="{BF857900-6275-47C1-B984-8C9192214BF4}" srcOrd="4" destOrd="0" parTransId="{87D53CDA-F990-4F28-8E36-D8E6A85AB092}" sibTransId="{6A6734D3-D01F-4D5E-8683-8D4AC15AE7E6}"/>
    <dgm:cxn modelId="{9ED2C51D-910F-444E-A179-828F9CB97E44}" type="presOf" srcId="{699FCF80-A848-458B-9CC8-DC6FF4F176C1}" destId="{AF81DC01-8B06-4DAC-B3C2-7680C27FAF05}" srcOrd="0" destOrd="0" presId="urn:microsoft.com/office/officeart/2005/8/layout/default"/>
    <dgm:cxn modelId="{6421071C-21C6-4691-BD62-15761CD52E43}" srcId="{C35A8804-01E4-4482-A25F-20E2598808E4}" destId="{08356F54-DE72-4585-9B1E-4B469339D534}" srcOrd="1" destOrd="0" parTransId="{0DFB5F85-4A32-43EE-AB09-4D9AB2521933}" sibTransId="{74317A44-933E-401D-88F5-3118D4B2AAED}"/>
    <dgm:cxn modelId="{E191E753-D340-4D75-9D74-C8E26211E95D}" type="presOf" srcId="{BF51F52E-8A89-4F45-AAD9-D84C09AD3B63}" destId="{9E0BDE8A-6945-44F8-A32D-52BBB5A00721}" srcOrd="0" destOrd="0" presId="urn:microsoft.com/office/officeart/2005/8/layout/default"/>
    <dgm:cxn modelId="{908661CD-E618-4AF2-9A94-2FED848DC8C3}" type="presOf" srcId="{BF857900-6275-47C1-B984-8C9192214BF4}" destId="{1A4591A7-3D6D-4FB5-9C0C-D04E299EE061}" srcOrd="0" destOrd="0" presId="urn:microsoft.com/office/officeart/2005/8/layout/default"/>
    <dgm:cxn modelId="{DBD170FE-AF37-4D8F-92D3-C841AFE62A18}" type="presParOf" srcId="{02C7028B-517C-490F-B5B8-66B835E04D20}" destId="{AF81DC01-8B06-4DAC-B3C2-7680C27FAF05}" srcOrd="0" destOrd="0" presId="urn:microsoft.com/office/officeart/2005/8/layout/default"/>
    <dgm:cxn modelId="{6142645C-64F8-49C8-AF61-783A52F607E0}" type="presParOf" srcId="{02C7028B-517C-490F-B5B8-66B835E04D20}" destId="{31412DDF-696B-4457-92AC-6E3EE42D08DC}" srcOrd="1" destOrd="0" presId="urn:microsoft.com/office/officeart/2005/8/layout/default"/>
    <dgm:cxn modelId="{0B01951B-BF12-4146-A254-EF2AF26F76F5}" type="presParOf" srcId="{02C7028B-517C-490F-B5B8-66B835E04D20}" destId="{6FF442D5-6C27-40C9-984D-A7B9CECE7CB1}" srcOrd="2" destOrd="0" presId="urn:microsoft.com/office/officeart/2005/8/layout/default"/>
    <dgm:cxn modelId="{06125B3B-F90E-4B13-8A19-620A56B037C5}" type="presParOf" srcId="{02C7028B-517C-490F-B5B8-66B835E04D20}" destId="{245D9777-B086-497E-9C6A-7EB1C291BC0D}" srcOrd="3" destOrd="0" presId="urn:microsoft.com/office/officeart/2005/8/layout/default"/>
    <dgm:cxn modelId="{4E1A8BDD-5237-42BE-B5D1-A8B08BA4A12D}" type="presParOf" srcId="{02C7028B-517C-490F-B5B8-66B835E04D20}" destId="{6D400D9B-4D2F-46E8-AF4D-88319D5A7430}" srcOrd="4" destOrd="0" presId="urn:microsoft.com/office/officeart/2005/8/layout/default"/>
    <dgm:cxn modelId="{06DE5404-F7AB-4394-B9E5-0C6E18769950}" type="presParOf" srcId="{02C7028B-517C-490F-B5B8-66B835E04D20}" destId="{F2AF2F8E-95A1-4BDA-B055-E0374D63B40C}" srcOrd="5" destOrd="0" presId="urn:microsoft.com/office/officeart/2005/8/layout/default"/>
    <dgm:cxn modelId="{9E0C74BE-0AC1-406E-95EE-B548D602801C}" type="presParOf" srcId="{02C7028B-517C-490F-B5B8-66B835E04D20}" destId="{9E0BDE8A-6945-44F8-A32D-52BBB5A00721}" srcOrd="6" destOrd="0" presId="urn:microsoft.com/office/officeart/2005/8/layout/default"/>
    <dgm:cxn modelId="{0F712684-9DEF-400D-9EE2-FA715AEBA9AD}" type="presParOf" srcId="{02C7028B-517C-490F-B5B8-66B835E04D20}" destId="{35CC9848-4639-4770-A70E-C0C6EB036A18}" srcOrd="7" destOrd="0" presId="urn:microsoft.com/office/officeart/2005/8/layout/default"/>
    <dgm:cxn modelId="{51EDF212-737F-4EEB-BA32-3CF8CAA82ACF}" type="presParOf" srcId="{02C7028B-517C-490F-B5B8-66B835E04D20}" destId="{1A4591A7-3D6D-4FB5-9C0C-D04E299EE06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DAEC0B-E791-428E-B1A7-B5C66D23F8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7A71BA-5A6F-4FDA-92D6-35F25C39E6AF}">
      <dgm:prSet phldrT="[Texto]"/>
      <dgm:spPr/>
      <dgm:t>
        <a:bodyPr/>
        <a:lstStyle/>
        <a:p>
          <a:r>
            <a:rPr lang="es-ES" dirty="0" smtClean="0"/>
            <a:t>Donativos recibidos y otorgados</a:t>
          </a:r>
          <a:endParaRPr lang="es-ES" dirty="0"/>
        </a:p>
      </dgm:t>
    </dgm:pt>
    <dgm:pt modelId="{AA763BE9-48CE-4E37-BA3D-BB0E7DBB1816}" type="parTrans" cxnId="{B58A3586-9BFC-4310-A28D-E7705222611B}">
      <dgm:prSet/>
      <dgm:spPr/>
      <dgm:t>
        <a:bodyPr/>
        <a:lstStyle/>
        <a:p>
          <a:endParaRPr lang="es-ES"/>
        </a:p>
      </dgm:t>
    </dgm:pt>
    <dgm:pt modelId="{C587838E-E88B-41F9-8C0C-F45A00AD77B0}" type="sibTrans" cxnId="{B58A3586-9BFC-4310-A28D-E7705222611B}">
      <dgm:prSet/>
      <dgm:spPr/>
      <dgm:t>
        <a:bodyPr/>
        <a:lstStyle/>
        <a:p>
          <a:endParaRPr lang="es-ES"/>
        </a:p>
      </dgm:t>
    </dgm:pt>
    <dgm:pt modelId="{0415F904-8180-4086-AA13-D36561934112}">
      <dgm:prSet phldrT="[Texto]"/>
      <dgm:spPr/>
      <dgm:t>
        <a:bodyPr/>
        <a:lstStyle/>
        <a:p>
          <a:r>
            <a:rPr lang="es-ES" dirty="0" smtClean="0"/>
            <a:t>Funcionamiento de los subsidios</a:t>
          </a:r>
          <a:endParaRPr lang="es-ES" dirty="0"/>
        </a:p>
      </dgm:t>
    </dgm:pt>
    <dgm:pt modelId="{51BF6610-6797-405F-9868-5B7EF28309D3}" type="parTrans" cxnId="{64D94FEA-6331-41B7-8B00-9CDEB404715C}">
      <dgm:prSet/>
      <dgm:spPr/>
      <dgm:t>
        <a:bodyPr/>
        <a:lstStyle/>
        <a:p>
          <a:endParaRPr lang="es-ES"/>
        </a:p>
      </dgm:t>
    </dgm:pt>
    <dgm:pt modelId="{2EF55FFE-42A8-416C-915C-6297A937CC87}" type="sibTrans" cxnId="{64D94FEA-6331-41B7-8B00-9CDEB404715C}">
      <dgm:prSet/>
      <dgm:spPr/>
      <dgm:t>
        <a:bodyPr/>
        <a:lstStyle/>
        <a:p>
          <a:endParaRPr lang="es-ES"/>
        </a:p>
      </dgm:t>
    </dgm:pt>
    <dgm:pt modelId="{57EA5C97-CB33-44F0-9A88-62FBC6315393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09E9F53A-16FF-4CE5-9403-F65165FA2E62}" type="parTrans" cxnId="{B6179A3C-BB8F-47D5-AD7A-A80BF9BDFD6C}">
      <dgm:prSet/>
      <dgm:spPr/>
      <dgm:t>
        <a:bodyPr/>
        <a:lstStyle/>
        <a:p>
          <a:endParaRPr lang="es-ES"/>
        </a:p>
      </dgm:t>
    </dgm:pt>
    <dgm:pt modelId="{6A99E2EA-399D-4A6A-9E5D-97C2EE5FAC7F}" type="sibTrans" cxnId="{B6179A3C-BB8F-47D5-AD7A-A80BF9BDFD6C}">
      <dgm:prSet/>
      <dgm:spPr/>
      <dgm:t>
        <a:bodyPr/>
        <a:lstStyle/>
        <a:p>
          <a:endParaRPr lang="es-ES"/>
        </a:p>
      </dgm:t>
    </dgm:pt>
    <dgm:pt modelId="{2EE4A8DE-6594-44E2-B584-1F527E4AFF37}">
      <dgm:prSet phldrT="[Texto]"/>
      <dgm:spPr/>
      <dgm:t>
        <a:bodyPr/>
        <a:lstStyle/>
        <a:p>
          <a:r>
            <a:rPr lang="es-ES" dirty="0" smtClean="0"/>
            <a:t>Trayectoria regidores: mapa político</a:t>
          </a:r>
          <a:endParaRPr lang="es-ES" dirty="0"/>
        </a:p>
      </dgm:t>
    </dgm:pt>
    <dgm:pt modelId="{695CFCB0-9069-4F6D-B832-5EABB8434B96}" type="parTrans" cxnId="{4899446F-A6B2-4BD6-A9A9-C4350721CD5C}">
      <dgm:prSet/>
      <dgm:spPr/>
      <dgm:t>
        <a:bodyPr/>
        <a:lstStyle/>
        <a:p>
          <a:endParaRPr lang="es-ES"/>
        </a:p>
      </dgm:t>
    </dgm:pt>
    <dgm:pt modelId="{7FBFE7F6-E438-40EB-8CEF-651B35D9015F}" type="sibTrans" cxnId="{4899446F-A6B2-4BD6-A9A9-C4350721CD5C}">
      <dgm:prSet/>
      <dgm:spPr/>
      <dgm:t>
        <a:bodyPr/>
        <a:lstStyle/>
        <a:p>
          <a:endParaRPr lang="es-ES"/>
        </a:p>
      </dgm:t>
    </dgm:pt>
    <dgm:pt modelId="{01DD4F90-15D9-499C-84F0-5FAC9D13E40D}">
      <dgm:prSet phldrT="[Texto]"/>
      <dgm:spPr/>
      <dgm:t>
        <a:bodyPr/>
        <a:lstStyle/>
        <a:p>
          <a:r>
            <a:rPr lang="es-ES" dirty="0" smtClean="0"/>
            <a:t>CV vs 3 de 3</a:t>
          </a:r>
          <a:endParaRPr lang="es-ES" dirty="0"/>
        </a:p>
      </dgm:t>
    </dgm:pt>
    <dgm:pt modelId="{5BEA479A-5750-4009-BE2B-07361171DACC}" type="parTrans" cxnId="{C705E633-C041-41C8-83F1-CB498556D639}">
      <dgm:prSet/>
      <dgm:spPr/>
      <dgm:t>
        <a:bodyPr/>
        <a:lstStyle/>
        <a:p>
          <a:endParaRPr lang="es-ES"/>
        </a:p>
      </dgm:t>
    </dgm:pt>
    <dgm:pt modelId="{B73D2B74-CC18-4CEF-BDD3-3AA6E219136E}" type="sibTrans" cxnId="{C705E633-C041-41C8-83F1-CB498556D639}">
      <dgm:prSet/>
      <dgm:spPr/>
      <dgm:t>
        <a:bodyPr/>
        <a:lstStyle/>
        <a:p>
          <a:endParaRPr lang="es-ES"/>
        </a:p>
      </dgm:t>
    </dgm:pt>
    <dgm:pt modelId="{8D80FE88-E6EC-4401-81A5-94F3C5640284}" type="pres">
      <dgm:prSet presAssocID="{76DAEC0B-E791-428E-B1A7-B5C66D23F8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D86DE6-3260-40FC-8233-416782F1D099}" type="pres">
      <dgm:prSet presAssocID="{AB7A71BA-5A6F-4FDA-92D6-35F25C39E6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840FB1-D5FA-4FCA-9DD5-717B747F9461}" type="pres">
      <dgm:prSet presAssocID="{C587838E-E88B-41F9-8C0C-F45A00AD77B0}" presName="sibTrans" presStyleCnt="0"/>
      <dgm:spPr/>
    </dgm:pt>
    <dgm:pt modelId="{B19CA75B-6576-452A-AF87-DA1C19A6F0FE}" type="pres">
      <dgm:prSet presAssocID="{0415F904-8180-4086-AA13-D365619341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76E3B7-A94D-4A7D-B9D7-AF42E1DBF44E}" type="pres">
      <dgm:prSet presAssocID="{2EF55FFE-42A8-416C-915C-6297A937CC87}" presName="sibTrans" presStyleCnt="0"/>
      <dgm:spPr/>
    </dgm:pt>
    <dgm:pt modelId="{50E7AC34-36E1-4277-ACDB-135AB71666D8}" type="pres">
      <dgm:prSet presAssocID="{57EA5C97-CB33-44F0-9A88-62FBC63153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4FE89-5176-4FC0-9DE6-61A55304DA3E}" type="pres">
      <dgm:prSet presAssocID="{6A99E2EA-399D-4A6A-9E5D-97C2EE5FAC7F}" presName="sibTrans" presStyleCnt="0"/>
      <dgm:spPr/>
    </dgm:pt>
    <dgm:pt modelId="{0F2474BE-ED2F-4387-B6B6-5AAB49A711E1}" type="pres">
      <dgm:prSet presAssocID="{2EE4A8DE-6594-44E2-B584-1F527E4AFF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07C6F-DE2F-4453-879C-C429B8173807}" type="pres">
      <dgm:prSet presAssocID="{7FBFE7F6-E438-40EB-8CEF-651B35D9015F}" presName="sibTrans" presStyleCnt="0"/>
      <dgm:spPr/>
    </dgm:pt>
    <dgm:pt modelId="{A08FC8A7-FCF2-4383-96A4-616292F678A9}" type="pres">
      <dgm:prSet presAssocID="{01DD4F90-15D9-499C-84F0-5FAC9D13E4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99446F-A6B2-4BD6-A9A9-C4350721CD5C}" srcId="{76DAEC0B-E791-428E-B1A7-B5C66D23F81B}" destId="{2EE4A8DE-6594-44E2-B584-1F527E4AFF37}" srcOrd="3" destOrd="0" parTransId="{695CFCB0-9069-4F6D-B832-5EABB8434B96}" sibTransId="{7FBFE7F6-E438-40EB-8CEF-651B35D9015F}"/>
    <dgm:cxn modelId="{F0C193FB-0A12-453A-995B-D2ACD953B1D9}" type="presOf" srcId="{2EE4A8DE-6594-44E2-B584-1F527E4AFF37}" destId="{0F2474BE-ED2F-4387-B6B6-5AAB49A711E1}" srcOrd="0" destOrd="0" presId="urn:microsoft.com/office/officeart/2005/8/layout/default"/>
    <dgm:cxn modelId="{7D01D189-B43B-40EE-87A0-372B91E069DC}" type="presOf" srcId="{76DAEC0B-E791-428E-B1A7-B5C66D23F81B}" destId="{8D80FE88-E6EC-4401-81A5-94F3C5640284}" srcOrd="0" destOrd="0" presId="urn:microsoft.com/office/officeart/2005/8/layout/default"/>
    <dgm:cxn modelId="{64D94FEA-6331-41B7-8B00-9CDEB404715C}" srcId="{76DAEC0B-E791-428E-B1A7-B5C66D23F81B}" destId="{0415F904-8180-4086-AA13-D36561934112}" srcOrd="1" destOrd="0" parTransId="{51BF6610-6797-405F-9868-5B7EF28309D3}" sibTransId="{2EF55FFE-42A8-416C-915C-6297A937CC87}"/>
    <dgm:cxn modelId="{F8C785B9-F788-4FB5-A920-6E0C656137E3}" type="presOf" srcId="{01DD4F90-15D9-499C-84F0-5FAC9D13E40D}" destId="{A08FC8A7-FCF2-4383-96A4-616292F678A9}" srcOrd="0" destOrd="0" presId="urn:microsoft.com/office/officeart/2005/8/layout/default"/>
    <dgm:cxn modelId="{B6179A3C-BB8F-47D5-AD7A-A80BF9BDFD6C}" srcId="{76DAEC0B-E791-428E-B1A7-B5C66D23F81B}" destId="{57EA5C97-CB33-44F0-9A88-62FBC6315393}" srcOrd="2" destOrd="0" parTransId="{09E9F53A-16FF-4CE5-9403-F65165FA2E62}" sibTransId="{6A99E2EA-399D-4A6A-9E5D-97C2EE5FAC7F}"/>
    <dgm:cxn modelId="{9BBABF5A-EE31-41B3-9180-C54C9ED13410}" type="presOf" srcId="{0415F904-8180-4086-AA13-D36561934112}" destId="{B19CA75B-6576-452A-AF87-DA1C19A6F0FE}" srcOrd="0" destOrd="0" presId="urn:microsoft.com/office/officeart/2005/8/layout/default"/>
    <dgm:cxn modelId="{B58A3586-9BFC-4310-A28D-E7705222611B}" srcId="{76DAEC0B-E791-428E-B1A7-B5C66D23F81B}" destId="{AB7A71BA-5A6F-4FDA-92D6-35F25C39E6AF}" srcOrd="0" destOrd="0" parTransId="{AA763BE9-48CE-4E37-BA3D-BB0E7DBB1816}" sibTransId="{C587838E-E88B-41F9-8C0C-F45A00AD77B0}"/>
    <dgm:cxn modelId="{DA46A747-793B-4AA4-8A70-DDA09093EE15}" type="presOf" srcId="{57EA5C97-CB33-44F0-9A88-62FBC6315393}" destId="{50E7AC34-36E1-4277-ACDB-135AB71666D8}" srcOrd="0" destOrd="0" presId="urn:microsoft.com/office/officeart/2005/8/layout/default"/>
    <dgm:cxn modelId="{2B245C24-BA62-4B96-B978-78056B089C9D}" type="presOf" srcId="{AB7A71BA-5A6F-4FDA-92D6-35F25C39E6AF}" destId="{4FD86DE6-3260-40FC-8233-416782F1D099}" srcOrd="0" destOrd="0" presId="urn:microsoft.com/office/officeart/2005/8/layout/default"/>
    <dgm:cxn modelId="{C705E633-C041-41C8-83F1-CB498556D639}" srcId="{76DAEC0B-E791-428E-B1A7-B5C66D23F81B}" destId="{01DD4F90-15D9-499C-84F0-5FAC9D13E40D}" srcOrd="4" destOrd="0" parTransId="{5BEA479A-5750-4009-BE2B-07361171DACC}" sibTransId="{B73D2B74-CC18-4CEF-BDD3-3AA6E219136E}"/>
    <dgm:cxn modelId="{D9A6E3B9-3E60-401D-AC14-0A5C8A5BA4F8}" type="presParOf" srcId="{8D80FE88-E6EC-4401-81A5-94F3C5640284}" destId="{4FD86DE6-3260-40FC-8233-416782F1D099}" srcOrd="0" destOrd="0" presId="urn:microsoft.com/office/officeart/2005/8/layout/default"/>
    <dgm:cxn modelId="{A2BAF0AC-5B92-4D46-978A-8885D272EE90}" type="presParOf" srcId="{8D80FE88-E6EC-4401-81A5-94F3C5640284}" destId="{62840FB1-D5FA-4FCA-9DD5-717B747F9461}" srcOrd="1" destOrd="0" presId="urn:microsoft.com/office/officeart/2005/8/layout/default"/>
    <dgm:cxn modelId="{8511F2E9-F200-46F7-94E5-56A7E2A1E4B6}" type="presParOf" srcId="{8D80FE88-E6EC-4401-81A5-94F3C5640284}" destId="{B19CA75B-6576-452A-AF87-DA1C19A6F0FE}" srcOrd="2" destOrd="0" presId="urn:microsoft.com/office/officeart/2005/8/layout/default"/>
    <dgm:cxn modelId="{EFDA190B-7298-4395-A5A7-4460FD20BCDA}" type="presParOf" srcId="{8D80FE88-E6EC-4401-81A5-94F3C5640284}" destId="{2D76E3B7-A94D-4A7D-B9D7-AF42E1DBF44E}" srcOrd="3" destOrd="0" presId="urn:microsoft.com/office/officeart/2005/8/layout/default"/>
    <dgm:cxn modelId="{EFF94124-2C01-484E-A90E-494758187364}" type="presParOf" srcId="{8D80FE88-E6EC-4401-81A5-94F3C5640284}" destId="{50E7AC34-36E1-4277-ACDB-135AB71666D8}" srcOrd="4" destOrd="0" presId="urn:microsoft.com/office/officeart/2005/8/layout/default"/>
    <dgm:cxn modelId="{2844CBC0-3E0B-416F-A9B2-8A8B7F5CB87E}" type="presParOf" srcId="{8D80FE88-E6EC-4401-81A5-94F3C5640284}" destId="{6DC4FE89-5176-4FC0-9DE6-61A55304DA3E}" srcOrd="5" destOrd="0" presId="urn:microsoft.com/office/officeart/2005/8/layout/default"/>
    <dgm:cxn modelId="{C6DCCC09-8EB8-4F2C-9C3A-1D7075FCCFA4}" type="presParOf" srcId="{8D80FE88-E6EC-4401-81A5-94F3C5640284}" destId="{0F2474BE-ED2F-4387-B6B6-5AAB49A711E1}" srcOrd="6" destOrd="0" presId="urn:microsoft.com/office/officeart/2005/8/layout/default"/>
    <dgm:cxn modelId="{D4E94B21-71EF-4C26-B1AB-A1D78856D841}" type="presParOf" srcId="{8D80FE88-E6EC-4401-81A5-94F3C5640284}" destId="{93A07C6F-DE2F-4453-879C-C429B8173807}" srcOrd="7" destOrd="0" presId="urn:microsoft.com/office/officeart/2005/8/layout/default"/>
    <dgm:cxn modelId="{BC5BA427-7CAC-4CE5-945A-9518BAA988E1}" type="presParOf" srcId="{8D80FE88-E6EC-4401-81A5-94F3C5640284}" destId="{A08FC8A7-FCF2-4383-96A4-616292F678A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B64801-5B8C-4727-A826-A6FD78B900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93E6D2-0184-4029-A46F-75D41294FDE7}">
      <dgm:prSet phldrT="[Texto]"/>
      <dgm:spPr/>
      <dgm:t>
        <a:bodyPr/>
        <a:lstStyle/>
        <a:p>
          <a:r>
            <a:rPr lang="es-ES" dirty="0" smtClean="0"/>
            <a:t>3 de 3 regidores que no actualizan</a:t>
          </a:r>
          <a:endParaRPr lang="es-ES" dirty="0"/>
        </a:p>
      </dgm:t>
    </dgm:pt>
    <dgm:pt modelId="{8E62BE2D-3C1F-4971-863B-261ED5DBE3A7}" type="parTrans" cxnId="{1B1DE172-0396-4432-997B-547E0800C7E1}">
      <dgm:prSet/>
      <dgm:spPr/>
      <dgm:t>
        <a:bodyPr/>
        <a:lstStyle/>
        <a:p>
          <a:endParaRPr lang="es-ES"/>
        </a:p>
      </dgm:t>
    </dgm:pt>
    <dgm:pt modelId="{3539CEA1-E2C6-4FE4-9AB3-57FFC02034B8}" type="sibTrans" cxnId="{1B1DE172-0396-4432-997B-547E0800C7E1}">
      <dgm:prSet/>
      <dgm:spPr/>
      <dgm:t>
        <a:bodyPr/>
        <a:lstStyle/>
        <a:p>
          <a:endParaRPr lang="es-ES"/>
        </a:p>
      </dgm:t>
    </dgm:pt>
    <dgm:pt modelId="{A527033C-1E60-4224-B9DB-EE58482A00A0}">
      <dgm:prSet phldrT="[Texto]"/>
      <dgm:spPr/>
      <dgm:t>
        <a:bodyPr/>
        <a:lstStyle/>
        <a:p>
          <a:r>
            <a:rPr lang="es-ES" dirty="0" smtClean="0"/>
            <a:t>Los proveedores</a:t>
          </a:r>
          <a:endParaRPr lang="es-ES" dirty="0"/>
        </a:p>
      </dgm:t>
    </dgm:pt>
    <dgm:pt modelId="{7ABBF049-5B10-4948-9045-6D16855498F1}" type="parTrans" cxnId="{68C9B0D8-BA31-4765-8E57-1DFE4B90BD96}">
      <dgm:prSet/>
      <dgm:spPr/>
      <dgm:t>
        <a:bodyPr/>
        <a:lstStyle/>
        <a:p>
          <a:endParaRPr lang="es-ES"/>
        </a:p>
      </dgm:t>
    </dgm:pt>
    <dgm:pt modelId="{E6FFAAC4-AB4B-4D2D-BD97-44E018C706CC}" type="sibTrans" cxnId="{68C9B0D8-BA31-4765-8E57-1DFE4B90BD96}">
      <dgm:prSet/>
      <dgm:spPr/>
      <dgm:t>
        <a:bodyPr/>
        <a:lstStyle/>
        <a:p>
          <a:endParaRPr lang="es-ES"/>
        </a:p>
      </dgm:t>
    </dgm:pt>
    <dgm:pt modelId="{D5A2463B-E3F0-4875-BF68-00FC29274E7E}">
      <dgm:prSet phldrT="[Texto]"/>
      <dgm:spPr/>
      <dgm:t>
        <a:bodyPr/>
        <a:lstStyle/>
        <a:p>
          <a:r>
            <a:rPr lang="es-ES" dirty="0" smtClean="0"/>
            <a:t>Beneficiarios de arrendamientos</a:t>
          </a:r>
          <a:endParaRPr lang="es-ES" dirty="0"/>
        </a:p>
      </dgm:t>
    </dgm:pt>
    <dgm:pt modelId="{C4D6C8C9-1E85-431B-BA2E-F70DA56E13EA}" type="parTrans" cxnId="{B82B3F83-CE12-4C31-8C48-CE0C6379E1FF}">
      <dgm:prSet/>
      <dgm:spPr/>
      <dgm:t>
        <a:bodyPr/>
        <a:lstStyle/>
        <a:p>
          <a:endParaRPr lang="es-ES"/>
        </a:p>
      </dgm:t>
    </dgm:pt>
    <dgm:pt modelId="{DF0AACFC-389C-4E03-9CE4-B8F74078C668}" type="sibTrans" cxnId="{B82B3F83-CE12-4C31-8C48-CE0C6379E1FF}">
      <dgm:prSet/>
      <dgm:spPr/>
      <dgm:t>
        <a:bodyPr/>
        <a:lstStyle/>
        <a:p>
          <a:endParaRPr lang="es-ES"/>
        </a:p>
      </dgm:t>
    </dgm:pt>
    <dgm:pt modelId="{499AB7B5-3B6F-419C-9513-AF0DE95678B8}">
      <dgm:prSet phldrT="[Texto]"/>
      <dgm:spPr/>
      <dgm:t>
        <a:bodyPr/>
        <a:lstStyle/>
        <a:p>
          <a:r>
            <a:rPr lang="es-ES" dirty="0" smtClean="0"/>
            <a:t>Asociaciones que reciben subsidio </a:t>
          </a:r>
          <a:r>
            <a:rPr lang="es-ES" smtClean="0"/>
            <a:t>y funcionen</a:t>
          </a:r>
          <a:endParaRPr lang="es-ES"/>
        </a:p>
      </dgm:t>
    </dgm:pt>
    <dgm:pt modelId="{E0DA719C-2E4C-42A7-B0E1-6F672C2C1D31}" type="parTrans" cxnId="{08A7E851-1DC6-4D14-A147-9E6828138131}">
      <dgm:prSet/>
      <dgm:spPr/>
      <dgm:t>
        <a:bodyPr/>
        <a:lstStyle/>
        <a:p>
          <a:endParaRPr lang="es-ES"/>
        </a:p>
      </dgm:t>
    </dgm:pt>
    <dgm:pt modelId="{3D084EE6-9572-4C13-B867-EA95C06089D0}" type="sibTrans" cxnId="{08A7E851-1DC6-4D14-A147-9E6828138131}">
      <dgm:prSet/>
      <dgm:spPr/>
      <dgm:t>
        <a:bodyPr/>
        <a:lstStyle/>
        <a:p>
          <a:endParaRPr lang="es-ES"/>
        </a:p>
      </dgm:t>
    </dgm:pt>
    <dgm:pt modelId="{41FCE9F5-4425-488C-8E54-31E88DD99DB7}" type="pres">
      <dgm:prSet presAssocID="{43B64801-5B8C-4727-A826-A6FD78B900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A77DD7-EF5B-4D32-A54D-F88ACDA52692}" type="pres">
      <dgm:prSet presAssocID="{F593E6D2-0184-4029-A46F-75D41294FD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BBC01-73FA-406D-930F-A5A4A916CDAB}" type="pres">
      <dgm:prSet presAssocID="{3539CEA1-E2C6-4FE4-9AB3-57FFC02034B8}" presName="sibTrans" presStyleCnt="0"/>
      <dgm:spPr/>
    </dgm:pt>
    <dgm:pt modelId="{E9769648-ED3D-4335-A3BD-421FEB4F65AB}" type="pres">
      <dgm:prSet presAssocID="{A527033C-1E60-4224-B9DB-EE58482A00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96D76B-B22D-4E40-B4A5-B364C051B9E6}" type="pres">
      <dgm:prSet presAssocID="{E6FFAAC4-AB4B-4D2D-BD97-44E018C706CC}" presName="sibTrans" presStyleCnt="0"/>
      <dgm:spPr/>
    </dgm:pt>
    <dgm:pt modelId="{19E81455-4CC6-40C4-A7AD-7E1044F7F09F}" type="pres">
      <dgm:prSet presAssocID="{D5A2463B-E3F0-4875-BF68-00FC29274E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17992-95D3-4B0D-80E6-FA9DDF91D897}" type="pres">
      <dgm:prSet presAssocID="{DF0AACFC-389C-4E03-9CE4-B8F74078C668}" presName="sibTrans" presStyleCnt="0"/>
      <dgm:spPr/>
    </dgm:pt>
    <dgm:pt modelId="{DF9AA95C-F518-49D6-8A33-F034548F42DB}" type="pres">
      <dgm:prSet presAssocID="{499AB7B5-3B6F-419C-9513-AF0DE95678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D9556F-99D1-447A-A235-DD949AA24FB7}" type="presOf" srcId="{D5A2463B-E3F0-4875-BF68-00FC29274E7E}" destId="{19E81455-4CC6-40C4-A7AD-7E1044F7F09F}" srcOrd="0" destOrd="0" presId="urn:microsoft.com/office/officeart/2005/8/layout/default"/>
    <dgm:cxn modelId="{68C9B0D8-BA31-4765-8E57-1DFE4B90BD96}" srcId="{43B64801-5B8C-4727-A826-A6FD78B90042}" destId="{A527033C-1E60-4224-B9DB-EE58482A00A0}" srcOrd="1" destOrd="0" parTransId="{7ABBF049-5B10-4948-9045-6D16855498F1}" sibTransId="{E6FFAAC4-AB4B-4D2D-BD97-44E018C706CC}"/>
    <dgm:cxn modelId="{40F2FD74-5472-4AE4-8FA7-E437FB354C3D}" type="presOf" srcId="{F593E6D2-0184-4029-A46F-75D41294FDE7}" destId="{22A77DD7-EF5B-4D32-A54D-F88ACDA52692}" srcOrd="0" destOrd="0" presId="urn:microsoft.com/office/officeart/2005/8/layout/default"/>
    <dgm:cxn modelId="{D01802B9-6D8C-486A-9E62-2342F6FE547A}" type="presOf" srcId="{499AB7B5-3B6F-419C-9513-AF0DE95678B8}" destId="{DF9AA95C-F518-49D6-8A33-F034548F42DB}" srcOrd="0" destOrd="0" presId="urn:microsoft.com/office/officeart/2005/8/layout/default"/>
    <dgm:cxn modelId="{08A7E851-1DC6-4D14-A147-9E6828138131}" srcId="{43B64801-5B8C-4727-A826-A6FD78B90042}" destId="{499AB7B5-3B6F-419C-9513-AF0DE95678B8}" srcOrd="3" destOrd="0" parTransId="{E0DA719C-2E4C-42A7-B0E1-6F672C2C1D31}" sibTransId="{3D084EE6-9572-4C13-B867-EA95C06089D0}"/>
    <dgm:cxn modelId="{006B2B68-72B7-4A74-8D17-261B5A7F216C}" type="presOf" srcId="{A527033C-1E60-4224-B9DB-EE58482A00A0}" destId="{E9769648-ED3D-4335-A3BD-421FEB4F65AB}" srcOrd="0" destOrd="0" presId="urn:microsoft.com/office/officeart/2005/8/layout/default"/>
    <dgm:cxn modelId="{B82B3F83-CE12-4C31-8C48-CE0C6379E1FF}" srcId="{43B64801-5B8C-4727-A826-A6FD78B90042}" destId="{D5A2463B-E3F0-4875-BF68-00FC29274E7E}" srcOrd="2" destOrd="0" parTransId="{C4D6C8C9-1E85-431B-BA2E-F70DA56E13EA}" sibTransId="{DF0AACFC-389C-4E03-9CE4-B8F74078C668}"/>
    <dgm:cxn modelId="{1B1DE172-0396-4432-997B-547E0800C7E1}" srcId="{43B64801-5B8C-4727-A826-A6FD78B90042}" destId="{F593E6D2-0184-4029-A46F-75D41294FDE7}" srcOrd="0" destOrd="0" parTransId="{8E62BE2D-3C1F-4971-863B-261ED5DBE3A7}" sibTransId="{3539CEA1-E2C6-4FE4-9AB3-57FFC02034B8}"/>
    <dgm:cxn modelId="{9F3D5216-BBD3-43F9-8618-1C4B3B4EEE93}" type="presOf" srcId="{43B64801-5B8C-4727-A826-A6FD78B90042}" destId="{41FCE9F5-4425-488C-8E54-31E88DD99DB7}" srcOrd="0" destOrd="0" presId="urn:microsoft.com/office/officeart/2005/8/layout/default"/>
    <dgm:cxn modelId="{06A4386A-BF95-44C2-B422-14F4C17B4D99}" type="presParOf" srcId="{41FCE9F5-4425-488C-8E54-31E88DD99DB7}" destId="{22A77DD7-EF5B-4D32-A54D-F88ACDA52692}" srcOrd="0" destOrd="0" presId="urn:microsoft.com/office/officeart/2005/8/layout/default"/>
    <dgm:cxn modelId="{75C6AD0A-5400-4F24-BDB0-86F2972001C6}" type="presParOf" srcId="{41FCE9F5-4425-488C-8E54-31E88DD99DB7}" destId="{411BBC01-73FA-406D-930F-A5A4A916CDAB}" srcOrd="1" destOrd="0" presId="urn:microsoft.com/office/officeart/2005/8/layout/default"/>
    <dgm:cxn modelId="{14A1CA9A-C976-42CD-BFE6-E630F03C4072}" type="presParOf" srcId="{41FCE9F5-4425-488C-8E54-31E88DD99DB7}" destId="{E9769648-ED3D-4335-A3BD-421FEB4F65AB}" srcOrd="2" destOrd="0" presId="urn:microsoft.com/office/officeart/2005/8/layout/default"/>
    <dgm:cxn modelId="{CCBDD00A-6ECD-48BE-8A98-4557230EC152}" type="presParOf" srcId="{41FCE9F5-4425-488C-8E54-31E88DD99DB7}" destId="{CD96D76B-B22D-4E40-B4A5-B364C051B9E6}" srcOrd="3" destOrd="0" presId="urn:microsoft.com/office/officeart/2005/8/layout/default"/>
    <dgm:cxn modelId="{EAB59D5B-A84A-46CA-8F7F-1964B4B56C7C}" type="presParOf" srcId="{41FCE9F5-4425-488C-8E54-31E88DD99DB7}" destId="{19E81455-4CC6-40C4-A7AD-7E1044F7F09F}" srcOrd="4" destOrd="0" presId="urn:microsoft.com/office/officeart/2005/8/layout/default"/>
    <dgm:cxn modelId="{3C7DE52B-0B5E-4F4B-8121-58958D70DDC3}" type="presParOf" srcId="{41FCE9F5-4425-488C-8E54-31E88DD99DB7}" destId="{1E417992-95D3-4B0D-80E6-FA9DDF91D897}" srcOrd="5" destOrd="0" presId="urn:microsoft.com/office/officeart/2005/8/layout/default"/>
    <dgm:cxn modelId="{8E1953C5-4395-4009-8C0C-83277D668B1E}" type="presParOf" srcId="{41FCE9F5-4425-488C-8E54-31E88DD99DB7}" destId="{DF9AA95C-F518-49D6-8A33-F034548F42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EA530-91A9-499F-8227-D6BEEC0ED06A}">
      <dsp:nvSpPr>
        <dsp:cNvPr id="0" name=""/>
        <dsp:cNvSpPr/>
      </dsp:nvSpPr>
      <dsp:spPr>
        <a:xfrm>
          <a:off x="480" y="525315"/>
          <a:ext cx="1874935" cy="1124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Semáforo CIMTRA</a:t>
          </a:r>
          <a:endParaRPr lang="es-ES" sz="2700" kern="1200" dirty="0"/>
        </a:p>
      </dsp:txBody>
      <dsp:txXfrm>
        <a:off x="480" y="525315"/>
        <a:ext cx="1874935" cy="1124961"/>
      </dsp:txXfrm>
    </dsp:sp>
    <dsp:sp modelId="{D812E4DC-F910-4BE5-8DF9-40FD88B65D2C}">
      <dsp:nvSpPr>
        <dsp:cNvPr id="0" name=""/>
        <dsp:cNvSpPr/>
      </dsp:nvSpPr>
      <dsp:spPr>
        <a:xfrm>
          <a:off x="2062909" y="525315"/>
          <a:ext cx="1874935" cy="1124961"/>
        </a:xfrm>
        <a:prstGeom prst="rect">
          <a:avLst/>
        </a:prstGeom>
        <a:solidFill>
          <a:srgbClr val="1CA4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Avance y aprobado</a:t>
          </a:r>
          <a:endParaRPr lang="es-ES" sz="2700" kern="1200" dirty="0"/>
        </a:p>
      </dsp:txBody>
      <dsp:txXfrm>
        <a:off x="2062909" y="525315"/>
        <a:ext cx="1874935" cy="1124961"/>
      </dsp:txXfrm>
    </dsp:sp>
    <dsp:sp modelId="{0DD15D0F-74A2-46D5-86F7-8B478B6A6DA5}">
      <dsp:nvSpPr>
        <dsp:cNvPr id="0" name=""/>
        <dsp:cNvSpPr/>
      </dsp:nvSpPr>
      <dsp:spPr>
        <a:xfrm>
          <a:off x="480" y="1837770"/>
          <a:ext cx="1874935" cy="112496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>
              <a:solidFill>
                <a:schemeClr val="tx1"/>
              </a:solidFill>
            </a:rPr>
            <a:t>Avance y reprobado</a:t>
          </a:r>
          <a:endParaRPr lang="es-ES" sz="2700" b="0" kern="1200" dirty="0">
            <a:solidFill>
              <a:schemeClr val="tx1"/>
            </a:solidFill>
          </a:endParaRPr>
        </a:p>
      </dsp:txBody>
      <dsp:txXfrm>
        <a:off x="480" y="1837770"/>
        <a:ext cx="1874935" cy="1124961"/>
      </dsp:txXfrm>
    </dsp:sp>
    <dsp:sp modelId="{5FFD8412-68AA-4DF8-8F6C-8123665E621E}">
      <dsp:nvSpPr>
        <dsp:cNvPr id="0" name=""/>
        <dsp:cNvSpPr/>
      </dsp:nvSpPr>
      <dsp:spPr>
        <a:xfrm>
          <a:off x="2062909" y="1837770"/>
          <a:ext cx="1874935" cy="112496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Retroceso y reprobado</a:t>
          </a:r>
          <a:endParaRPr lang="es-ES" sz="2700" kern="1200" dirty="0"/>
        </a:p>
      </dsp:txBody>
      <dsp:txXfrm>
        <a:off x="2062909" y="1837770"/>
        <a:ext cx="1874935" cy="1124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6A61F-4A81-46C5-AA37-47FA81191851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solidFill>
          <a:srgbClr val="188C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Gastos, obras y bienes reprobados y con retroceso en cabildo donde toman decisiones y en consejos donde participan ciudadanos: caldo de cultivo para </a:t>
          </a:r>
          <a:r>
            <a:rPr lang="es-ES" sz="4400" kern="1200" dirty="0" smtClean="0">
              <a:solidFill>
                <a:schemeClr val="bg1"/>
              </a:solidFill>
            </a:rPr>
            <a:t>la</a:t>
          </a:r>
          <a:r>
            <a:rPr lang="es-ES" sz="4400" kern="1200" dirty="0" smtClean="0"/>
            <a:t> corrupción.</a:t>
          </a:r>
          <a:endParaRPr lang="es-ES" sz="4400" kern="1200" dirty="0"/>
        </a:p>
      </dsp:txBody>
      <dsp:txXfrm>
        <a:off x="345578" y="1448"/>
        <a:ext cx="7538442" cy="452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EA530-91A9-499F-8227-D6BEEC0ED06A}">
      <dsp:nvSpPr>
        <dsp:cNvPr id="0" name=""/>
        <dsp:cNvSpPr/>
      </dsp:nvSpPr>
      <dsp:spPr>
        <a:xfrm>
          <a:off x="373" y="565308"/>
          <a:ext cx="1456707" cy="87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Semáforo CIMTRA</a:t>
          </a:r>
          <a:endParaRPr lang="es-ES" sz="1800" kern="1200" dirty="0"/>
        </a:p>
      </dsp:txBody>
      <dsp:txXfrm>
        <a:off x="373" y="565308"/>
        <a:ext cx="1456707" cy="874024"/>
      </dsp:txXfrm>
    </dsp:sp>
    <dsp:sp modelId="{D812E4DC-F910-4BE5-8DF9-40FD88B65D2C}">
      <dsp:nvSpPr>
        <dsp:cNvPr id="0" name=""/>
        <dsp:cNvSpPr/>
      </dsp:nvSpPr>
      <dsp:spPr>
        <a:xfrm>
          <a:off x="1602751" y="565308"/>
          <a:ext cx="1456707" cy="874024"/>
        </a:xfrm>
        <a:prstGeom prst="rect">
          <a:avLst/>
        </a:prstGeom>
        <a:solidFill>
          <a:srgbClr val="1CA4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Avance</a:t>
          </a:r>
          <a:endParaRPr lang="es-ES" sz="1800" kern="1200" dirty="0"/>
        </a:p>
      </dsp:txBody>
      <dsp:txXfrm>
        <a:off x="1602751" y="565308"/>
        <a:ext cx="1456707" cy="874024"/>
      </dsp:txXfrm>
    </dsp:sp>
    <dsp:sp modelId="{0DD15D0F-74A2-46D5-86F7-8B478B6A6DA5}">
      <dsp:nvSpPr>
        <dsp:cNvPr id="0" name=""/>
        <dsp:cNvSpPr/>
      </dsp:nvSpPr>
      <dsp:spPr>
        <a:xfrm>
          <a:off x="373" y="1585003"/>
          <a:ext cx="1456707" cy="87402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Retroceso per aprobado</a:t>
          </a:r>
          <a:endParaRPr lang="es-ES" sz="1800" b="0" kern="1200" dirty="0">
            <a:solidFill>
              <a:schemeClr val="tx1"/>
            </a:solidFill>
          </a:endParaRPr>
        </a:p>
      </dsp:txBody>
      <dsp:txXfrm>
        <a:off x="373" y="1585003"/>
        <a:ext cx="1456707" cy="874024"/>
      </dsp:txXfrm>
    </dsp:sp>
    <dsp:sp modelId="{5FFD8412-68AA-4DF8-8F6C-8123665E621E}">
      <dsp:nvSpPr>
        <dsp:cNvPr id="0" name=""/>
        <dsp:cNvSpPr/>
      </dsp:nvSpPr>
      <dsp:spPr>
        <a:xfrm>
          <a:off x="1602751" y="1585003"/>
          <a:ext cx="1456707" cy="87402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Reprobado</a:t>
          </a:r>
          <a:endParaRPr lang="es-ES" sz="1800" kern="1200" dirty="0"/>
        </a:p>
      </dsp:txBody>
      <dsp:txXfrm>
        <a:off x="1602751" y="1585003"/>
        <a:ext cx="1456707" cy="874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7AB37-B9E4-4E98-AE30-4A9B64369F29}">
      <dsp:nvSpPr>
        <dsp:cNvPr id="0" name=""/>
        <dsp:cNvSpPr/>
      </dsp:nvSpPr>
      <dsp:spPr>
        <a:xfrm>
          <a:off x="4130" y="0"/>
          <a:ext cx="3834439" cy="345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De los 14 municipios aprobados: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 9 son de MC,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5 del PRI 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 1 Nueva Alianza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NO IMPORTA EL PARTIDO</a:t>
          </a:r>
          <a:endParaRPr lang="es-ES" sz="2700" kern="1200" dirty="0"/>
        </a:p>
      </dsp:txBody>
      <dsp:txXfrm>
        <a:off x="4130" y="0"/>
        <a:ext cx="3834439" cy="3452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4DC4B-6EDF-47D6-BDC1-55AE5252F0A1}">
      <dsp:nvSpPr>
        <dsp:cNvPr id="0" name=""/>
        <dsp:cNvSpPr/>
      </dsp:nvSpPr>
      <dsp:spPr>
        <a:xfrm>
          <a:off x="940" y="446369"/>
          <a:ext cx="3668083" cy="2200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Promedio de calificación aumentó 5 puntos a 49.9%</a:t>
          </a:r>
          <a:endParaRPr lang="es-ES" sz="2800" b="1" kern="1200" dirty="0"/>
        </a:p>
      </dsp:txBody>
      <dsp:txXfrm>
        <a:off x="940" y="446369"/>
        <a:ext cx="3668083" cy="2200849"/>
      </dsp:txXfrm>
    </dsp:sp>
    <dsp:sp modelId="{857067BC-456D-4611-9DC9-80D5AAD560CE}">
      <dsp:nvSpPr>
        <dsp:cNvPr id="0" name=""/>
        <dsp:cNvSpPr/>
      </dsp:nvSpPr>
      <dsp:spPr>
        <a:xfrm>
          <a:off x="4035832" y="446369"/>
          <a:ext cx="3668083" cy="2200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Municipios más abierto: Zapopan, Guadalajara, Tlaquepaque y Tlajomulco de </a:t>
          </a:r>
          <a:r>
            <a:rPr lang="es-ES" sz="2800" kern="1200" dirty="0" err="1" smtClean="0"/>
            <a:t>Zuñiga</a:t>
          </a:r>
          <a:endParaRPr lang="es-ES" sz="2800" kern="1200" dirty="0"/>
        </a:p>
      </dsp:txBody>
      <dsp:txXfrm>
        <a:off x="4035832" y="446369"/>
        <a:ext cx="3668083" cy="2200849"/>
      </dsp:txXfrm>
    </dsp:sp>
    <dsp:sp modelId="{9CB34CE2-106B-4994-99C7-641DDC86F3E9}">
      <dsp:nvSpPr>
        <dsp:cNvPr id="0" name=""/>
        <dsp:cNvSpPr/>
      </dsp:nvSpPr>
      <dsp:spPr>
        <a:xfrm>
          <a:off x="2018386" y="3014028"/>
          <a:ext cx="3668083" cy="2200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Municipio menos abierto: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San Gabriel</a:t>
          </a:r>
          <a:endParaRPr lang="es-ES" sz="2800" kern="1200" dirty="0"/>
        </a:p>
      </dsp:txBody>
      <dsp:txXfrm>
        <a:off x="2018386" y="3014028"/>
        <a:ext cx="3668083" cy="2200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1B47-473D-494A-8F7F-B95FD514070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Regidores no presentan su 3 de 3</a:t>
          </a:r>
          <a:endParaRPr lang="es-ES" sz="6500" kern="1200" dirty="0"/>
        </a:p>
      </dsp:txBody>
      <dsp:txXfrm>
        <a:off x="345578" y="1448"/>
        <a:ext cx="7538442" cy="4523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1DC01-8B06-4DAC-B3C2-7680C27FAF05}">
      <dsp:nvSpPr>
        <dsp:cNvPr id="0" name=""/>
        <dsp:cNvSpPr/>
      </dsp:nvSpPr>
      <dsp:spPr>
        <a:xfrm>
          <a:off x="0" y="403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Laudos laborales</a:t>
          </a:r>
          <a:endParaRPr lang="es-ES" sz="3100" kern="1200" dirty="0"/>
        </a:p>
      </dsp:txBody>
      <dsp:txXfrm>
        <a:off x="0" y="4030"/>
        <a:ext cx="2857499" cy="1714500"/>
      </dsp:txXfrm>
    </dsp:sp>
    <dsp:sp modelId="{6FF442D5-6C27-40C9-984D-A7B9CECE7CB1}">
      <dsp:nvSpPr>
        <dsp:cNvPr id="0" name=""/>
        <dsp:cNvSpPr/>
      </dsp:nvSpPr>
      <dsp:spPr>
        <a:xfrm>
          <a:off x="3143250" y="403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Funcionamiento de comisiones</a:t>
          </a:r>
          <a:endParaRPr lang="es-ES" sz="3100" kern="1200" dirty="0"/>
        </a:p>
      </dsp:txBody>
      <dsp:txXfrm>
        <a:off x="3143250" y="4030"/>
        <a:ext cx="2857499" cy="1714500"/>
      </dsp:txXfrm>
    </dsp:sp>
    <dsp:sp modelId="{6D400D9B-4D2F-46E8-AF4D-88319D5A7430}">
      <dsp:nvSpPr>
        <dsp:cNvPr id="0" name=""/>
        <dsp:cNvSpPr/>
      </dsp:nvSpPr>
      <dsp:spPr>
        <a:xfrm>
          <a:off x="6286500" y="403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Trabajo de regidores</a:t>
          </a:r>
          <a:endParaRPr lang="es-ES" sz="3100" kern="1200" dirty="0"/>
        </a:p>
      </dsp:txBody>
      <dsp:txXfrm>
        <a:off x="6286500" y="4030"/>
        <a:ext cx="2857499" cy="1714500"/>
      </dsp:txXfrm>
    </dsp:sp>
    <dsp:sp modelId="{9E0BDE8A-6945-44F8-A32D-52BBB5A00721}">
      <dsp:nvSpPr>
        <dsp:cNvPr id="0" name=""/>
        <dsp:cNvSpPr/>
      </dsp:nvSpPr>
      <dsp:spPr>
        <a:xfrm>
          <a:off x="1571625" y="2004281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Asignaciones en comunicación social.</a:t>
          </a:r>
          <a:endParaRPr lang="es-ES" sz="3100" kern="1200" dirty="0"/>
        </a:p>
      </dsp:txBody>
      <dsp:txXfrm>
        <a:off x="1571625" y="2004281"/>
        <a:ext cx="2857499" cy="1714500"/>
      </dsp:txXfrm>
    </dsp:sp>
    <dsp:sp modelId="{1A4591A7-3D6D-4FB5-9C0C-D04E299EE061}">
      <dsp:nvSpPr>
        <dsp:cNvPr id="0" name=""/>
        <dsp:cNvSpPr/>
      </dsp:nvSpPr>
      <dsp:spPr>
        <a:xfrm>
          <a:off x="4714875" y="200428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Valor de los bienes muebles</a:t>
          </a:r>
          <a:endParaRPr lang="es-ES" sz="3100" kern="1200" dirty="0"/>
        </a:p>
      </dsp:txBody>
      <dsp:txXfrm>
        <a:off x="4714875" y="2004280"/>
        <a:ext cx="2857499" cy="1714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6DE6-3260-40FC-8233-416782F1D099}">
      <dsp:nvSpPr>
        <dsp:cNvPr id="0" name=""/>
        <dsp:cNvSpPr/>
      </dsp:nvSpPr>
      <dsp:spPr>
        <a:xfrm>
          <a:off x="0" y="194852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Donativos recibidos y otorgados</a:t>
          </a:r>
          <a:endParaRPr lang="es-ES" sz="3100" kern="1200" dirty="0"/>
        </a:p>
      </dsp:txBody>
      <dsp:txXfrm>
        <a:off x="0" y="194852"/>
        <a:ext cx="2857499" cy="1714500"/>
      </dsp:txXfrm>
    </dsp:sp>
    <dsp:sp modelId="{B19CA75B-6576-452A-AF87-DA1C19A6F0FE}">
      <dsp:nvSpPr>
        <dsp:cNvPr id="0" name=""/>
        <dsp:cNvSpPr/>
      </dsp:nvSpPr>
      <dsp:spPr>
        <a:xfrm>
          <a:off x="3143250" y="194852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Funcionamiento de los subsidios</a:t>
          </a:r>
          <a:endParaRPr lang="es-ES" sz="3100" kern="1200" dirty="0"/>
        </a:p>
      </dsp:txBody>
      <dsp:txXfrm>
        <a:off x="3143250" y="194852"/>
        <a:ext cx="2857499" cy="1714500"/>
      </dsp:txXfrm>
    </dsp:sp>
    <dsp:sp modelId="{50E7AC34-36E1-4277-ACDB-135AB71666D8}">
      <dsp:nvSpPr>
        <dsp:cNvPr id="0" name=""/>
        <dsp:cNvSpPr/>
      </dsp:nvSpPr>
      <dsp:spPr>
        <a:xfrm>
          <a:off x="6286500" y="194852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Ingresos extraordinarios</a:t>
          </a:r>
          <a:endParaRPr lang="es-ES" sz="3100" kern="1200" dirty="0"/>
        </a:p>
      </dsp:txBody>
      <dsp:txXfrm>
        <a:off x="6286500" y="194852"/>
        <a:ext cx="2857499" cy="1714500"/>
      </dsp:txXfrm>
    </dsp:sp>
    <dsp:sp modelId="{0F2474BE-ED2F-4387-B6B6-5AAB49A711E1}">
      <dsp:nvSpPr>
        <dsp:cNvPr id="0" name=""/>
        <dsp:cNvSpPr/>
      </dsp:nvSpPr>
      <dsp:spPr>
        <a:xfrm>
          <a:off x="1571625" y="2195103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Trayectoria regidores: mapa político</a:t>
          </a:r>
          <a:endParaRPr lang="es-ES" sz="3100" kern="1200" dirty="0"/>
        </a:p>
      </dsp:txBody>
      <dsp:txXfrm>
        <a:off x="1571625" y="2195103"/>
        <a:ext cx="2857499" cy="1714500"/>
      </dsp:txXfrm>
    </dsp:sp>
    <dsp:sp modelId="{A08FC8A7-FCF2-4383-96A4-616292F678A9}">
      <dsp:nvSpPr>
        <dsp:cNvPr id="0" name=""/>
        <dsp:cNvSpPr/>
      </dsp:nvSpPr>
      <dsp:spPr>
        <a:xfrm>
          <a:off x="4714875" y="2195102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CV vs 3 de 3</a:t>
          </a:r>
          <a:endParaRPr lang="es-ES" sz="3100" kern="1200" dirty="0"/>
        </a:p>
      </dsp:txBody>
      <dsp:txXfrm>
        <a:off x="4714875" y="2195102"/>
        <a:ext cx="2857499" cy="1714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77DD7-EF5B-4D32-A54D-F88ACDA52692}">
      <dsp:nvSpPr>
        <dsp:cNvPr id="0" name=""/>
        <dsp:cNvSpPr/>
      </dsp:nvSpPr>
      <dsp:spPr>
        <a:xfrm>
          <a:off x="676200" y="582"/>
          <a:ext cx="3710285" cy="2226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3 de 3 regidores que no actualizan</a:t>
          </a:r>
          <a:endParaRPr lang="es-ES" sz="3800" kern="1200" dirty="0"/>
        </a:p>
      </dsp:txBody>
      <dsp:txXfrm>
        <a:off x="676200" y="582"/>
        <a:ext cx="3710285" cy="2226171"/>
      </dsp:txXfrm>
    </dsp:sp>
    <dsp:sp modelId="{E9769648-ED3D-4335-A3BD-421FEB4F65AB}">
      <dsp:nvSpPr>
        <dsp:cNvPr id="0" name=""/>
        <dsp:cNvSpPr/>
      </dsp:nvSpPr>
      <dsp:spPr>
        <a:xfrm>
          <a:off x="4757514" y="582"/>
          <a:ext cx="3710285" cy="2226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Los proveedores</a:t>
          </a:r>
          <a:endParaRPr lang="es-ES" sz="3800" kern="1200" dirty="0"/>
        </a:p>
      </dsp:txBody>
      <dsp:txXfrm>
        <a:off x="4757514" y="582"/>
        <a:ext cx="3710285" cy="2226171"/>
      </dsp:txXfrm>
    </dsp:sp>
    <dsp:sp modelId="{19E81455-4CC6-40C4-A7AD-7E1044F7F09F}">
      <dsp:nvSpPr>
        <dsp:cNvPr id="0" name=""/>
        <dsp:cNvSpPr/>
      </dsp:nvSpPr>
      <dsp:spPr>
        <a:xfrm>
          <a:off x="676200" y="2597782"/>
          <a:ext cx="3710285" cy="2226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Beneficiarios de arrendamientos</a:t>
          </a:r>
          <a:endParaRPr lang="es-ES" sz="3800" kern="1200" dirty="0"/>
        </a:p>
      </dsp:txBody>
      <dsp:txXfrm>
        <a:off x="676200" y="2597782"/>
        <a:ext cx="3710285" cy="2226171"/>
      </dsp:txXfrm>
    </dsp:sp>
    <dsp:sp modelId="{DF9AA95C-F518-49D6-8A33-F034548F42DB}">
      <dsp:nvSpPr>
        <dsp:cNvPr id="0" name=""/>
        <dsp:cNvSpPr/>
      </dsp:nvSpPr>
      <dsp:spPr>
        <a:xfrm>
          <a:off x="4757514" y="2597782"/>
          <a:ext cx="3710285" cy="2226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Asociaciones que reciben subsidio </a:t>
          </a:r>
          <a:r>
            <a:rPr lang="es-ES" sz="3800" kern="1200" smtClean="0"/>
            <a:t>y funcionen</a:t>
          </a:r>
          <a:endParaRPr lang="es-ES" sz="3800" kern="1200"/>
        </a:p>
      </dsp:txBody>
      <dsp:txXfrm>
        <a:off x="4757514" y="2597782"/>
        <a:ext cx="3710285" cy="222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37F9BF-FBEF-4B78-AD64-144A0C23138B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D6E1E8-77E9-40A0-9D80-E66220DA103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47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6F8E5-93D7-46CB-B6E1-E693CD3C149E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DD298-65D0-4539-B2EF-214F599587A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30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D298-65D0-4539-B2EF-214F599587A2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99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D298-65D0-4539-B2EF-214F599587A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77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D298-65D0-4539-B2EF-214F599587A2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2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F44-9906-4597-A700-48E6A9FAC97D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1C8-FB9E-4515-A69A-3A551807BE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15FE-AF3D-4A6F-BA34-E5D183C0A5DF}" type="datetimeFigureOut">
              <a:rPr lang="es-MX" smtClean="0"/>
              <a:pPr/>
              <a:t>07/12/2017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9CA9-3BD6-4373-8965-44FDFE5973A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PlantillaCimtra-2-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71470" y="-87207"/>
            <a:ext cx="9358346" cy="70166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7.jpeg"/><Relationship Id="rId3" Type="http://schemas.openxmlformats.org/officeDocument/2006/relationships/image" Target="../media/image16.jpeg"/><Relationship Id="rId21" Type="http://schemas.openxmlformats.org/officeDocument/2006/relationships/image" Target="../media/image30.pn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locallis.org.mx/Portal/index_archivos/logo.gif" TargetMode="External"/><Relationship Id="rId20" Type="http://schemas.openxmlformats.org/officeDocument/2006/relationships/image" Target="../media/image2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11" Type="http://schemas.openxmlformats.org/officeDocument/2006/relationships/hyperlink" Target="http://www.cimap.org.mx/index.ssp" TargetMode="External"/><Relationship Id="rId5" Type="http://schemas.openxmlformats.org/officeDocument/2006/relationships/image" Target="../media/image18.jpeg"/><Relationship Id="rId15" Type="http://schemas.openxmlformats.org/officeDocument/2006/relationships/image" Target="../media/image15.png"/><Relationship Id="rId23" Type="http://schemas.openxmlformats.org/officeDocument/2006/relationships/image" Target="../media/image32.jpeg"/><Relationship Id="rId10" Type="http://schemas.openxmlformats.org/officeDocument/2006/relationships/image" Target="../media/image23.png"/><Relationship Id="rId19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s-MX"/>
          </a:p>
        </p:txBody>
      </p:sp>
      <p:pic>
        <p:nvPicPr>
          <p:cNvPr id="6" name="5 Imagen" descr="PlantillaCimtr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-24318"/>
            <a:ext cx="9429816" cy="704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523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37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23" y="15949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Resultados Jalisco</a:t>
            </a:r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25935"/>
              </p:ext>
            </p:extLst>
          </p:nvPr>
        </p:nvGraphicFramePr>
        <p:xfrm>
          <a:off x="-1" y="523476"/>
          <a:ext cx="4565524" cy="6467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6953"/>
                <a:gridCol w="1433804"/>
                <a:gridCol w="943386"/>
                <a:gridCol w="1141381"/>
              </a:tblGrid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Posición estatal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Municipio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Estado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err="1">
                          <a:effectLst/>
                        </a:rPr>
                        <a:t>Calif</a:t>
                      </a:r>
                      <a:r>
                        <a:rPr lang="es-ES" sz="1600" u="none" strike="noStrike" dirty="0">
                          <a:effectLst/>
                        </a:rPr>
                        <a:t>. (%)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8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Zapopan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Jal.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97,9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Guadalajara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Jal.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97,9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San Pedro Tlaquepaque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97,9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Tlajomulco de </a:t>
                      </a:r>
                      <a:r>
                        <a:rPr lang="es-ES" sz="1600" u="none" strike="noStrike" dirty="0" err="1">
                          <a:effectLst/>
                        </a:rPr>
                        <a:t>Zuñiga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 smtClean="0">
                          <a:effectLst/>
                        </a:rPr>
                        <a:t>97,9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Jilotlán de Dolores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93,8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Zapotlán el Grande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93,2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Autlán de Navarro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91,3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 err="1">
                          <a:effectLst/>
                        </a:rPr>
                        <a:t>Ixtlahuacán</a:t>
                      </a:r>
                      <a:r>
                        <a:rPr lang="es-ES" sz="1600" u="none" strike="noStrike" dirty="0">
                          <a:effectLst/>
                        </a:rPr>
                        <a:t> de los M.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89,8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Zapotlanejo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88,7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Tuxpan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82,2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5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Puerto Vallarta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80,4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Tonalá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77,3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Ocotlán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72,5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8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11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Tamazula de Giordano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 smtClean="0">
                          <a:effectLst/>
                        </a:rPr>
                        <a:t>67,7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5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Cabo Corrientes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49,6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99064"/>
              </p:ext>
            </p:extLst>
          </p:nvPr>
        </p:nvGraphicFramePr>
        <p:xfrm>
          <a:off x="4716016" y="908723"/>
          <a:ext cx="4427984" cy="604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996"/>
                <a:gridCol w="1194417"/>
                <a:gridCol w="1019575"/>
                <a:gridCol w="1106996"/>
              </a:tblGrid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13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Tepatitlán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Jal.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37,6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48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San Juan de los Lagos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Jal.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23,4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El Grullo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Jal.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22,8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16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Arandas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Jal.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Colotlán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20,6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9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Lagos de Moreno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19,4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El Salto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Mascota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17,9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21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Ameca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17,5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9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Bahía de Banderas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Nay.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17,5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23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Tapalpa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13,6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24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Chapala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12,9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Mazamitla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11,8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 smtClean="0">
                          <a:effectLst/>
                        </a:rPr>
                        <a:t>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Tomatlán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Degollado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6,8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9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San Gabriel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>
                          <a:effectLst/>
                        </a:rPr>
                        <a:t>Jal.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effectLst/>
                        </a:rPr>
                        <a:t>5,2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Trebuchet MS" pitchFamily="34" charset="0"/>
              </a:rPr>
              <a:t>14 municipios aprobados</a:t>
            </a:r>
            <a:endParaRPr lang="es-MX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112714"/>
              </p:ext>
            </p:extLst>
          </p:nvPr>
        </p:nvGraphicFramePr>
        <p:xfrm>
          <a:off x="3347863" y="567146"/>
          <a:ext cx="5256583" cy="6290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585"/>
                <a:gridCol w="1812541"/>
                <a:gridCol w="760163"/>
                <a:gridCol w="958647"/>
                <a:gridCol w="958647"/>
              </a:tblGrid>
              <a:tr h="2789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Municipio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Estado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2017-1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2017-2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8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Zapopan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98,9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97,9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</a:tr>
              <a:tr h="278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Guadalajara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Jal.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98,3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97,9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</a:tr>
              <a:tr h="573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San Pedro Tlaquepaque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Jal.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98,7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97,9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</a:tr>
              <a:tr h="540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Tlajomulco de </a:t>
                      </a:r>
                      <a:r>
                        <a:rPr lang="es-ES" sz="1800" u="none" strike="noStrike" dirty="0" err="1">
                          <a:effectLst/>
                        </a:rPr>
                        <a:t>Zuñiga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Jal.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98,7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97,9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</a:tr>
              <a:tr h="381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>
                          <a:effectLst/>
                        </a:rPr>
                        <a:t>Jilotlán de los Dolores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Jal.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SC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93,8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357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>
                          <a:effectLst/>
                        </a:rPr>
                        <a:t>Zapotlán el Grande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Jal.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85,1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93,2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395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Autlán de Navarro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Jal.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87,4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91,3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 err="1">
                          <a:effectLst/>
                        </a:rPr>
                        <a:t>Ixtlahuacán</a:t>
                      </a:r>
                      <a:r>
                        <a:rPr lang="es-ES" sz="1800" u="none" strike="noStrike" dirty="0">
                          <a:effectLst/>
                        </a:rPr>
                        <a:t> de los M.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29,3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89,8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278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Zapotlanejo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80,3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88,7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278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Tuxpan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72,6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82,2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384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Puerto Vallarta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71,3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80,4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278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Tonalá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66,4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77,3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278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 smtClean="0">
                          <a:effectLst/>
                        </a:rPr>
                        <a:t>10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Ocotlán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88,6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72,5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FF00"/>
                    </a:solidFill>
                  </a:tcPr>
                </a:tc>
              </a:tr>
              <a:tr h="38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 smtClean="0">
                          <a:effectLst/>
                        </a:rPr>
                        <a:t>11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1CA4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Tamazula de Giordano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1CA48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1CA48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15,8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1CA4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67,7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1CA48D"/>
                    </a:solidFill>
                  </a:tcPr>
                </a:tc>
              </a:tr>
              <a:tr h="395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 smtClean="0">
                          <a:effectLst/>
                        </a:rPr>
                        <a:t>12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Cabo Corrientes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</a:rPr>
                        <a:t>Jal.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</a:rPr>
                        <a:t>29,3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49,6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6053485"/>
              </p:ext>
            </p:extLst>
          </p:nvPr>
        </p:nvGraphicFramePr>
        <p:xfrm>
          <a:off x="0" y="2060849"/>
          <a:ext cx="305983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Trebuchet MS" pitchFamily="34" charset="0"/>
              </a:rPr>
              <a:t>17 municipios reprobados</a:t>
            </a:r>
            <a:endParaRPr lang="es-MX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19315"/>
              </p:ext>
            </p:extLst>
          </p:nvPr>
        </p:nvGraphicFramePr>
        <p:xfrm>
          <a:off x="1763688" y="661148"/>
          <a:ext cx="7056784" cy="622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587"/>
                <a:gridCol w="2401789"/>
                <a:gridCol w="1098504"/>
                <a:gridCol w="1286952"/>
                <a:gridCol w="1286952"/>
              </a:tblGrid>
              <a:tr h="3501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Municipio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Estado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2017-1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2017-2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rgbClr val="00B05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13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Tepatitlán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64,9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37,6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453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14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San Juan de los Lagos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17,5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23,4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15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El Grullo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22,3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22,8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16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Arandas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6,8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22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 err="1">
                          <a:effectLst/>
                        </a:rPr>
                        <a:t>Colotlán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Jal.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20,6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95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Lagos de Moreno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Jal.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30,1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19,4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El Salto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Jal.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20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Mascota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Jal.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27,6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17,9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21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Ameca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Jal.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7,4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17,5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475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22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Bahía de banderas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Nay.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17,5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23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Tapalpa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Jal.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27,3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13,6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24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Chapala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Jal.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17,9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12,9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25</a:t>
                      </a: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Mazamitla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17,7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11,8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26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Tomatlán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>
                          <a:effectLst/>
                        </a:rPr>
                        <a:t>14,9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7,3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Degollado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8,1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6,8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  <a:tr h="350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San Gabriel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Jal.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u="none" strike="noStrike" dirty="0">
                          <a:effectLst/>
                        </a:rPr>
                        <a:t>18,2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5,2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2" marR="9052" marT="9052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332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Trebuchet MS" pitchFamily="34" charset="0"/>
              </a:rPr>
              <a:t>Municipios con más avance</a:t>
            </a:r>
            <a:endParaRPr lang="es-MX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7741"/>
              </p:ext>
            </p:extLst>
          </p:nvPr>
        </p:nvGraphicFramePr>
        <p:xfrm>
          <a:off x="1835696" y="1052736"/>
          <a:ext cx="6192687" cy="5688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2160239"/>
              </a:tblGrid>
              <a:tr h="3977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Municipio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Diferencia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8006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 dirty="0" err="1">
                          <a:effectLst/>
                        </a:rPr>
                        <a:t>Jilotlán</a:t>
                      </a:r>
                      <a:r>
                        <a:rPr lang="es-ES" sz="2400" u="none" strike="noStrike" dirty="0">
                          <a:effectLst/>
                        </a:rPr>
                        <a:t> de los Dolores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93,8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006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 dirty="0" err="1">
                          <a:effectLst/>
                        </a:rPr>
                        <a:t>Ixtlahuacán</a:t>
                      </a:r>
                      <a:r>
                        <a:rPr lang="es-ES" sz="2400" u="none" strike="noStrike" dirty="0">
                          <a:effectLst/>
                        </a:rPr>
                        <a:t> de los </a:t>
                      </a:r>
                      <a:r>
                        <a:rPr lang="es-ES" sz="2400" u="none" strike="noStrike" dirty="0" smtClean="0">
                          <a:effectLst/>
                        </a:rPr>
                        <a:t>Membrillos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60,5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006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 dirty="0">
                          <a:effectLst/>
                        </a:rPr>
                        <a:t>Tamazula de Giordano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 smtClean="0">
                          <a:effectLst/>
                        </a:rPr>
                        <a:t>52,1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006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Cabo Corrientes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20,3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Arandas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15,2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El Salto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12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Colotlán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11,6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52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Tonalá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10,9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Ameca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10,1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4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2606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Trebuchet MS" pitchFamily="34" charset="0"/>
              </a:rPr>
              <a:t>Municipios con retroceso</a:t>
            </a:r>
            <a:endParaRPr lang="es-MX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7884"/>
              </p:ext>
            </p:extLst>
          </p:nvPr>
        </p:nvGraphicFramePr>
        <p:xfrm>
          <a:off x="2555776" y="1052738"/>
          <a:ext cx="4824537" cy="5805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771"/>
                <a:gridCol w="1942766"/>
              </a:tblGrid>
              <a:tr h="7418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Municipio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Diferencia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5188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 dirty="0">
                          <a:effectLst/>
                        </a:rPr>
                        <a:t>Tepatitlán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-27,3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8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 dirty="0">
                          <a:effectLst/>
                        </a:rPr>
                        <a:t>Ocotlán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-16,1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8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Tapalpa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-13,7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6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San Gabriel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-13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Lagos de Moreno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-10,7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8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Mascota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-9,7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8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Tomatlán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-7,6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8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Mazamitla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-5,9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8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u="none" strike="noStrike">
                          <a:effectLst/>
                        </a:rPr>
                        <a:t>Chapala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-5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8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11760" y="0"/>
            <a:ext cx="396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latin typeface="Trebuchet MS" pitchFamily="34" charset="0"/>
              </a:rPr>
              <a:t>Municipios por partido</a:t>
            </a:r>
            <a:endParaRPr lang="es-MX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19572"/>
              </p:ext>
            </p:extLst>
          </p:nvPr>
        </p:nvGraphicFramePr>
        <p:xfrm>
          <a:off x="1489008" y="620689"/>
          <a:ext cx="3816423" cy="6237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728"/>
                <a:gridCol w="2075541"/>
                <a:gridCol w="1034154"/>
              </a:tblGrid>
              <a:tr h="4166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Municipio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Partido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Zapopan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Guadalajara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630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 smtClean="0">
                          <a:effectLst/>
                        </a:rPr>
                        <a:t>Sn </a:t>
                      </a:r>
                      <a:r>
                        <a:rPr lang="es-ES" sz="1800" u="none" strike="noStrike" dirty="0">
                          <a:effectLst/>
                        </a:rPr>
                        <a:t>Pedro Tlaquepaque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47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Tlajomulco de </a:t>
                      </a:r>
                      <a:r>
                        <a:rPr lang="es-ES" sz="1800" u="none" strike="noStrike" dirty="0" err="1">
                          <a:effectLst/>
                        </a:rPr>
                        <a:t>Zuñiga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442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>
                          <a:effectLst/>
                        </a:rPr>
                        <a:t>Jilotlán de los Dolores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448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>
                          <a:effectLst/>
                        </a:rPr>
                        <a:t>Zapotlán el Grande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406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Autlán de Navarro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PRI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0000"/>
                    </a:solidFill>
                  </a:tcPr>
                </a:tc>
              </a:tr>
              <a:tr h="445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 err="1">
                          <a:effectLst/>
                        </a:rPr>
                        <a:t>Ixtlahuacán</a:t>
                      </a:r>
                      <a:r>
                        <a:rPr lang="es-ES" sz="1800" u="none" strike="noStrike" dirty="0">
                          <a:effectLst/>
                        </a:rPr>
                        <a:t> de los M.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PRI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0000"/>
                    </a:solidFill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Zapotlanejo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Tuxpan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NA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00A8A4"/>
                    </a:solidFill>
                  </a:tcPr>
                </a:tc>
              </a:tr>
              <a:tr h="421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11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Puerto Vallarta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12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Tonalá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PRI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0000"/>
                    </a:solidFill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>
                          <a:effectLst/>
                        </a:rPr>
                        <a:t>13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Ocotlán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MC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C000"/>
                    </a:solidFill>
                  </a:tcPr>
                </a:tc>
              </a:tr>
              <a:tr h="630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14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effectLst/>
                        </a:rPr>
                        <a:t>Tamazula de Giordano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PRI</a:t>
                      </a:r>
                      <a:endParaRPr lang="es-ES" sz="1800" dirty="0"/>
                    </a:p>
                  </a:txBody>
                  <a:tcPr marL="6357" marR="6357" marT="6357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5517412"/>
              </p:ext>
            </p:extLst>
          </p:nvPr>
        </p:nvGraphicFramePr>
        <p:xfrm>
          <a:off x="5305431" y="2060848"/>
          <a:ext cx="383857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latin typeface="Trebuchet MS" pitchFamily="34" charset="0"/>
              </a:rPr>
              <a:t>Ranking nacional</a:t>
            </a:r>
            <a:endParaRPr lang="es-MX" sz="3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08720"/>
            <a:ext cx="6552727" cy="56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55776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RESULTADOS PRINCIPALES</a:t>
            </a:r>
            <a:endParaRPr lang="es-MX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71482533"/>
              </p:ext>
            </p:extLst>
          </p:nvPr>
        </p:nvGraphicFramePr>
        <p:xfrm>
          <a:off x="1187624" y="1196752"/>
          <a:ext cx="770485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3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Municipios a destacar</a:t>
            </a:r>
            <a:br>
              <a:rPr lang="es-MX" b="1" dirty="0">
                <a:solidFill>
                  <a:srgbClr val="C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35719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Avances fuera de la ZMG</a:t>
            </a:r>
          </a:p>
          <a:p>
            <a:r>
              <a:rPr lang="es-ES" dirty="0" smtClean="0"/>
              <a:t>Consolidación dentro de la ZMG</a:t>
            </a:r>
          </a:p>
          <a:p>
            <a:r>
              <a:rPr lang="es-ES" dirty="0" smtClean="0"/>
              <a:t>Pero no es suficiente, hay municipios muy rezagados que no logran ni pasar la evaluación.</a:t>
            </a:r>
          </a:p>
          <a:p>
            <a:r>
              <a:rPr lang="es-ES" dirty="0" smtClean="0"/>
              <a:t>Se pone a prueba la voluntad política </a:t>
            </a:r>
          </a:p>
          <a:p>
            <a:r>
              <a:rPr lang="es-ES" dirty="0" smtClean="0"/>
              <a:t>Valorar las características y estudiar casos particulares:</a:t>
            </a:r>
          </a:p>
          <a:p>
            <a:pPr lvl="1"/>
            <a:r>
              <a:rPr lang="es-ES" dirty="0" err="1" smtClean="0"/>
              <a:t>Jilotlán</a:t>
            </a:r>
            <a:r>
              <a:rPr lang="es-ES" dirty="0" smtClean="0"/>
              <a:t> de los Dolores</a:t>
            </a:r>
          </a:p>
          <a:p>
            <a:pPr lvl="1"/>
            <a:r>
              <a:rPr lang="es-ES" dirty="0" smtClean="0"/>
              <a:t>Autlán</a:t>
            </a:r>
          </a:p>
          <a:p>
            <a:pPr lvl="1"/>
            <a:r>
              <a:rPr lang="es-ES" dirty="0" smtClean="0"/>
              <a:t>Tuxpan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187624" y="1772816"/>
            <a:ext cx="6984776" cy="1143000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 EVALUACIÓN DE </a:t>
            </a:r>
            <a:r>
              <a:rPr lang="es-MX" sz="2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GOBIERNO ABIERTO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MUNICIPIOS DE </a:t>
            </a:r>
            <a:r>
              <a:rPr lang="es-MX" sz="2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JALISCO</a:t>
            </a:r>
            <a:br>
              <a:rPr lang="es-MX" sz="2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s-MX" sz="2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2017-2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</a:b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1" descr="ADL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844" y="3865294"/>
            <a:ext cx="1454727" cy="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logo-hor-po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9309" y="3804565"/>
            <a:ext cx="19407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 Imagen" descr="Logo_CoparmexJalisco_pn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4154" y="5129355"/>
            <a:ext cx="1008112" cy="914400"/>
          </a:xfrm>
          <a:prstGeom prst="rect">
            <a:avLst/>
          </a:prstGeom>
        </p:spPr>
      </p:pic>
      <p:pic>
        <p:nvPicPr>
          <p:cNvPr id="9" name="Picture 17" descr="C:\ADL Respaldo 101010\ADL 2011\logo_estudio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1670" y="512935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343" name="Picture 7" descr="C:\Users\Usuarios Coparmex\Downloads\Imagen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820091"/>
            <a:ext cx="2010475" cy="905052"/>
          </a:xfrm>
          <a:prstGeom prst="rect">
            <a:avLst/>
          </a:prstGeom>
          <a:noFill/>
        </p:spPr>
      </p:pic>
      <p:sp>
        <p:nvSpPr>
          <p:cNvPr id="2" name="AutoShape 2" descr="Resultado de imagen para univa logo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s://scontent-dfw1-1.xx.fbcdn.net/v/t1.0-9/12246679_711945258941762_6151287484964864954_n.jpg?oh=664ca9735773b34b6788bb026a643ca8&amp;oe=57CE36E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04" y="3479907"/>
            <a:ext cx="1269215" cy="12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ud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95" y="5002398"/>
            <a:ext cx="1080120" cy="11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20" y="3809869"/>
            <a:ext cx="3024811" cy="85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¿Por qué no logran el 100?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320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97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86409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Regidores que no presentan 3 de 3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02910"/>
              </p:ext>
            </p:extLst>
          </p:nvPr>
        </p:nvGraphicFramePr>
        <p:xfrm>
          <a:off x="107505" y="1556792"/>
          <a:ext cx="4464495" cy="5400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3"/>
                <a:gridCol w="1944216"/>
                <a:gridCol w="1224136"/>
              </a:tblGrid>
              <a:tr h="339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Municipio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Nombre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Partido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Guadalajara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Juan Carlos Márquez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Guadalajara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Jeannete Velázquez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PRI-PVEM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Guadalajara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Salvador de la Cruz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PRI-PVEM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Guadalajara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Ximena Ruiz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PRI-PVEM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Guadalajara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Angeles Arredondo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PRI-PVEM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Guadalajara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Bernardo Macklis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PVEM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121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Guadalajara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José Manuel Romo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MC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34861"/>
              </p:ext>
            </p:extLst>
          </p:nvPr>
        </p:nvGraphicFramePr>
        <p:xfrm>
          <a:off x="4716016" y="1556792"/>
          <a:ext cx="4427984" cy="5301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872208"/>
                <a:gridCol w="1043608"/>
              </a:tblGrid>
              <a:tr h="3235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Municipio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Nombre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Partido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7435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San Pedro Tlaquepaque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err="1" smtClean="0">
                          <a:effectLst/>
                        </a:rPr>
                        <a:t>Adenawer</a:t>
                      </a:r>
                      <a:r>
                        <a:rPr lang="es-ES" sz="1800" u="none" strike="noStrike" dirty="0" smtClean="0">
                          <a:effectLst/>
                        </a:rPr>
                        <a:t> González Fierros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208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San Pedro Tlaquepaque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</a:rPr>
                        <a:t>Carmen Lucía Pérez Camarena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028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San Pedro Tlaquepaque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</a:rPr>
                        <a:t>Luis Armando Córdova Díaz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87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San Pedro Tlaquepaque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</a:rPr>
                        <a:t>Édgar Ricardo Rios de Loza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87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San Pedro Tlaquepaque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</a:rPr>
                        <a:t>Albino Jiménez Vázquez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32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San Pedro Tlaquepaque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</a:rPr>
                        <a:t>María de Jesús Cortés Durán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88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2233" y="-83960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Regidores que no presentan 3 de 3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285808"/>
              </p:ext>
            </p:extLst>
          </p:nvPr>
        </p:nvGraphicFramePr>
        <p:xfrm>
          <a:off x="27296" y="1403646"/>
          <a:ext cx="4760729" cy="5461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356"/>
                <a:gridCol w="2416986"/>
                <a:gridCol w="1025387"/>
              </a:tblGrid>
              <a:tr h="2938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Municipio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Nombre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Partido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6787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Zapopan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José Hiram Torres Salcedo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Morena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12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Zapopan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Salvador Rizo Castelo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PRI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14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Zapopan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Alejandro Pineda Valenzuela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14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Zapopan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Israel Jacobo Bojórquez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14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Zapopan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Michelle Leaño Aceves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PVEM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80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Zapopan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José Flores Trejo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PVEM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248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Zapopan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Erika Eugenia Félix Ángeles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10154"/>
              </p:ext>
            </p:extLst>
          </p:nvPr>
        </p:nvGraphicFramePr>
        <p:xfrm>
          <a:off x="4932040" y="2636912"/>
          <a:ext cx="4355976" cy="1199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669"/>
                <a:gridCol w="1749157"/>
                <a:gridCol w="1061150"/>
              </a:tblGrid>
              <a:tr h="2364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Municipio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Nombre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Partido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9156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Tlajomulco de Zuñiga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Gerardo Quirino Velázquez Chávez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PRD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185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Agenda para </a:t>
            </a:r>
            <a:r>
              <a:rPr lang="es-MX" b="1" dirty="0" smtClean="0">
                <a:solidFill>
                  <a:srgbClr val="C00000"/>
                </a:solidFill>
              </a:rPr>
              <a:t>investigaciones periodísticas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38780"/>
              </p:ext>
            </p:extLst>
          </p:nvPr>
        </p:nvGraphicFramePr>
        <p:xfrm>
          <a:off x="0" y="2226468"/>
          <a:ext cx="9144000" cy="372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23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Agenda para investigaciones periodísticas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44339"/>
              </p:ext>
            </p:extLst>
          </p:nvPr>
        </p:nvGraphicFramePr>
        <p:xfrm>
          <a:off x="0" y="2132856"/>
          <a:ext cx="9144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78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Agenda para investigaciones periodísticas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572733"/>
              </p:ext>
            </p:extLst>
          </p:nvPr>
        </p:nvGraphicFramePr>
        <p:xfrm>
          <a:off x="0" y="1772816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991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65598"/>
            <a:ext cx="7772400" cy="1362075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rgbClr val="C00000"/>
                </a:solidFill>
              </a:rPr>
              <a:t>Premio </a:t>
            </a:r>
            <a:br>
              <a:rPr lang="es-ES" sz="6600" dirty="0" smtClean="0">
                <a:solidFill>
                  <a:srgbClr val="C00000"/>
                </a:solidFill>
              </a:rPr>
            </a:br>
            <a:r>
              <a:rPr lang="es-ES" sz="6600" dirty="0" smtClean="0">
                <a:solidFill>
                  <a:srgbClr val="C00000"/>
                </a:solidFill>
              </a:rPr>
              <a:t>buenas prácticas</a:t>
            </a:r>
            <a:endParaRPr lang="es-ES" sz="6600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ZMG: Regidores en contacto Guadalajara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00200"/>
            <a:ext cx="917896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3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Fuera ZMG: Herramienta CIMTRA </a:t>
            </a:r>
            <a:r>
              <a:rPr lang="es-ES" b="1" dirty="0" err="1" smtClean="0">
                <a:solidFill>
                  <a:srgbClr val="FF0000"/>
                </a:solidFill>
              </a:rPr>
              <a:t>Jilotlán</a:t>
            </a:r>
            <a:r>
              <a:rPr lang="es-ES" b="1" dirty="0" smtClean="0">
                <a:solidFill>
                  <a:srgbClr val="FF0000"/>
                </a:solidFill>
              </a:rPr>
              <a:t> de los Dolores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199"/>
            <a:ext cx="9324528" cy="53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Mención especial: Proveedores sancionados Zapopan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5" y="1600200"/>
            <a:ext cx="9144316" cy="51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699792" y="260648"/>
            <a:ext cx="4104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  <a:latin typeface="Trebuchet MS" pitchFamily="34" charset="0"/>
              </a:rPr>
              <a:t>Metodología</a:t>
            </a:r>
            <a:endParaRPr lang="es-MX" sz="3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60" y="1340768"/>
            <a:ext cx="80648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sz="2000" dirty="0" smtClean="0">
                <a:latin typeface="Trebuchet MS" pitchFamily="34" charset="0"/>
              </a:rPr>
              <a:t>Se evaluó mes de julio de 2017</a:t>
            </a:r>
          </a:p>
          <a:p>
            <a:pPr marL="285750" indent="-285750"/>
            <a:endParaRPr lang="es-ES" sz="2000" dirty="0">
              <a:latin typeface="Trebuchet MS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Se realiza evaluación dividida en organizaciones participantes a las cuales se les asigna municipios.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Se envía información preliminar y no pública a ayuntamientos para otorgarles derecho de réplica.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Se da audiencia a municipios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Colectivo analiza argumentos de municipio y hace segunda revisión a evaluación para obtener resultados finales.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Se publican resultados y se hace del conocimiento a municipio su calificación final.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Se envían recomendaciones a municipio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Se da seguimiento, capacitación y acompañamiento</a:t>
            </a:r>
          </a:p>
          <a:p>
            <a:endParaRPr lang="es-ES" sz="2000" dirty="0" smtClean="0">
              <a:latin typeface="Trebuchet MS" pitchFamily="34" charset="0"/>
            </a:endParaRPr>
          </a:p>
          <a:p>
            <a:pPr marL="285750" indent="-285750"/>
            <a:endParaRPr lang="es-MX" sz="2000" dirty="0" smtClean="0">
              <a:latin typeface="Trebuchet MS" pitchFamily="34" charset="0"/>
            </a:endParaRPr>
          </a:p>
          <a:p>
            <a:pPr marL="285750" indent="-285750"/>
            <a:endParaRPr lang="es-ES_tradnl" sz="2000" dirty="0" smtClean="0">
              <a:solidFill>
                <a:srgbClr val="1D877A"/>
              </a:solidFill>
              <a:latin typeface="Trebuchet MS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latin typeface="Trebuchet M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Reflexiones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4997152"/>
          </a:xfrm>
        </p:spPr>
        <p:txBody>
          <a:bodyPr>
            <a:normAutofit/>
          </a:bodyPr>
          <a:lstStyle/>
          <a:p>
            <a:r>
              <a:rPr lang="es-ES" dirty="0" smtClean="0"/>
              <a:t>Un municipio abierto no solo es transparente sino que incentiva participación ciudadana, innova y rinde cuentas.</a:t>
            </a:r>
          </a:p>
          <a:p>
            <a:r>
              <a:rPr lang="es-ES" dirty="0" smtClean="0"/>
              <a:t>Exigimos a regidores de oposición que publiquen su 3 de 3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332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CIMTRA emitirá recomendaciones a municipios</a:t>
            </a:r>
          </a:p>
          <a:p>
            <a:r>
              <a:rPr lang="es-ES" dirty="0" smtClean="0"/>
              <a:t>CIMTRA publicará concentrado de todas las calificaciones para que ciudadanía, academia y medios acceda a ellas. </a:t>
            </a:r>
          </a:p>
          <a:p>
            <a:r>
              <a:rPr lang="es-ES" dirty="0" smtClean="0"/>
              <a:t>CIMTRA enviará solicitud formal a regidores faltantes para publicar y actualizar 3 de 3</a:t>
            </a:r>
          </a:p>
          <a:p>
            <a:r>
              <a:rPr lang="es-ES" dirty="0" smtClean="0"/>
              <a:t>CIMTRA presentará evaluación </a:t>
            </a:r>
            <a:r>
              <a:rPr lang="es-ES" dirty="0" smtClean="0"/>
              <a:t>a inicio y fin de </a:t>
            </a:r>
            <a:r>
              <a:rPr lang="es-ES" dirty="0" smtClean="0"/>
              <a:t>campañas que será la ultima de periodo de gobierno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dirty="0" smtClean="0"/>
              <a:t>Vigilaremos que gobierno siga abierto.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044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88640"/>
            <a:ext cx="129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428625" y="1643063"/>
            <a:ext cx="8286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55613" y="2565400"/>
            <a:ext cx="8286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61963" y="4827588"/>
            <a:ext cx="8286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18 Rectángulo"/>
          <p:cNvSpPr>
            <a:spLocks noChangeArrowheads="1"/>
          </p:cNvSpPr>
          <p:nvPr/>
        </p:nvSpPr>
        <p:spPr bwMode="auto">
          <a:xfrm>
            <a:off x="5181600" y="4552950"/>
            <a:ext cx="64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0000"/>
                </a:solidFill>
              </a:rPr>
              <a:t>DF</a:t>
            </a:r>
          </a:p>
        </p:txBody>
      </p:sp>
      <p:pic>
        <p:nvPicPr>
          <p:cNvPr id="1032" name="Picture 12" descr="http://www.amcpensenada.com/imagenes/coparmex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650" y="2593975"/>
            <a:ext cx="703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http://www.canaco.net/default/banda.jpg"/>
          <p:cNvPicPr>
            <a:picLocks noChangeAspect="1" noChangeArrowheads="1"/>
          </p:cNvPicPr>
          <p:nvPr/>
        </p:nvPicPr>
        <p:blipFill>
          <a:blip r:embed="rId5" cstate="print"/>
          <a:srcRect l="2637" t="8241" r="78020" b="9340"/>
          <a:stretch>
            <a:fillRect/>
          </a:stretch>
        </p:blipFill>
        <p:spPr bwMode="auto">
          <a:xfrm>
            <a:off x="7843838" y="2709863"/>
            <a:ext cx="939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6" descr="http://es.catholic.net/catholic_db/imagenes_db/empresarios_catolicos/us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550" y="2708275"/>
            <a:ext cx="81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23 Rectángulo"/>
          <p:cNvSpPr>
            <a:spLocks noChangeArrowheads="1"/>
          </p:cNvSpPr>
          <p:nvPr/>
        </p:nvSpPr>
        <p:spPr bwMode="auto">
          <a:xfrm>
            <a:off x="569913" y="3516313"/>
            <a:ext cx="1300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Aguascalientes</a:t>
            </a:r>
            <a:endParaRPr lang="es-ES" sz="1200" b="1"/>
          </a:p>
        </p:txBody>
      </p:sp>
      <p:sp>
        <p:nvSpPr>
          <p:cNvPr id="1036" name="26 Rectángulo"/>
          <p:cNvSpPr>
            <a:spLocks noChangeArrowheads="1"/>
          </p:cNvSpPr>
          <p:nvPr/>
        </p:nvSpPr>
        <p:spPr bwMode="auto">
          <a:xfrm>
            <a:off x="1887538" y="3251200"/>
            <a:ext cx="101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Chihuahua</a:t>
            </a:r>
            <a:r>
              <a:rPr lang="es-ES" sz="1200">
                <a:solidFill>
                  <a:srgbClr val="000000"/>
                </a:solidFill>
              </a:rPr>
              <a:t> </a:t>
            </a:r>
            <a:endParaRPr lang="es-ES" sz="1200"/>
          </a:p>
        </p:txBody>
      </p:sp>
      <p:sp>
        <p:nvSpPr>
          <p:cNvPr id="1037" name="27 Rectángulo"/>
          <p:cNvSpPr>
            <a:spLocks noChangeArrowheads="1"/>
          </p:cNvSpPr>
          <p:nvPr/>
        </p:nvSpPr>
        <p:spPr bwMode="auto">
          <a:xfrm>
            <a:off x="3168650" y="32512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Colima</a:t>
            </a:r>
            <a:endParaRPr lang="es-ES" sz="1200" b="1"/>
          </a:p>
        </p:txBody>
      </p:sp>
      <p:sp>
        <p:nvSpPr>
          <p:cNvPr id="1038" name="28 CuadroTexto"/>
          <p:cNvSpPr txBox="1">
            <a:spLocks noChangeArrowheads="1"/>
          </p:cNvSpPr>
          <p:nvPr/>
        </p:nvSpPr>
        <p:spPr bwMode="auto">
          <a:xfrm>
            <a:off x="3022600" y="286702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2060"/>
                </a:solidFill>
                <a:latin typeface="Arial Narrow" pitchFamily="34" charset="0"/>
              </a:rPr>
              <a:t>COLIMAP</a:t>
            </a:r>
          </a:p>
        </p:txBody>
      </p:sp>
      <p:sp>
        <p:nvSpPr>
          <p:cNvPr id="1039" name="30 Rectángulo"/>
          <p:cNvSpPr>
            <a:spLocks noChangeArrowheads="1"/>
          </p:cNvSpPr>
          <p:nvPr/>
        </p:nvSpPr>
        <p:spPr bwMode="auto">
          <a:xfrm>
            <a:off x="5359400" y="3308350"/>
            <a:ext cx="74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Jalisco</a:t>
            </a:r>
            <a:r>
              <a:rPr lang="es-ES" sz="1200">
                <a:solidFill>
                  <a:srgbClr val="000000"/>
                </a:solidFill>
              </a:rPr>
              <a:t> </a:t>
            </a:r>
            <a:endParaRPr lang="es-ES" sz="1200"/>
          </a:p>
        </p:txBody>
      </p:sp>
      <p:sp>
        <p:nvSpPr>
          <p:cNvPr id="1040" name="32 Rectángulo"/>
          <p:cNvSpPr>
            <a:spLocks noChangeArrowheads="1"/>
          </p:cNvSpPr>
          <p:nvPr/>
        </p:nvSpPr>
        <p:spPr bwMode="auto">
          <a:xfrm>
            <a:off x="7726363" y="3251200"/>
            <a:ext cx="1057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Nuevo León</a:t>
            </a:r>
            <a:endParaRPr lang="es-ES" sz="1200" b="1"/>
          </a:p>
        </p:txBody>
      </p:sp>
      <p:sp>
        <p:nvSpPr>
          <p:cNvPr id="1041" name="33 Rectángulo"/>
          <p:cNvSpPr>
            <a:spLocks noChangeArrowheads="1"/>
          </p:cNvSpPr>
          <p:nvPr/>
        </p:nvSpPr>
        <p:spPr bwMode="auto">
          <a:xfrm>
            <a:off x="673100" y="4554538"/>
            <a:ext cx="684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Puebla</a:t>
            </a:r>
            <a:endParaRPr lang="es-ES" sz="1200" b="1"/>
          </a:p>
        </p:txBody>
      </p:sp>
      <p:sp>
        <p:nvSpPr>
          <p:cNvPr id="1042" name="34 Rectángulo"/>
          <p:cNvSpPr>
            <a:spLocks noChangeArrowheads="1"/>
          </p:cNvSpPr>
          <p:nvPr/>
        </p:nvSpPr>
        <p:spPr bwMode="auto">
          <a:xfrm>
            <a:off x="7926388" y="4554538"/>
            <a:ext cx="84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Tabasco </a:t>
            </a:r>
            <a:endParaRPr lang="es-ES" sz="1200" b="1"/>
          </a:p>
        </p:txBody>
      </p:sp>
      <p:sp>
        <p:nvSpPr>
          <p:cNvPr id="1043" name="24 CuadroTexto"/>
          <p:cNvSpPr txBox="1">
            <a:spLocks noChangeArrowheads="1"/>
          </p:cNvSpPr>
          <p:nvPr/>
        </p:nvSpPr>
        <p:spPr bwMode="auto">
          <a:xfrm>
            <a:off x="5130800" y="4016375"/>
            <a:ext cx="84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215968"/>
                </a:solidFill>
                <a:latin typeface="Arial Narrow" pitchFamily="34" charset="0"/>
              </a:rPr>
              <a:t>ACTRA</a:t>
            </a:r>
          </a:p>
        </p:txBody>
      </p:sp>
      <p:pic>
        <p:nvPicPr>
          <p:cNvPr id="1044" name="Picture 20" descr="http://www.topmanagement.com.mx/union/data/2006/05/09/ed_52428_Logo%20Universidad%20Iberoamericana%20Ch.jpg"/>
          <p:cNvPicPr>
            <a:picLocks noChangeAspect="1" noChangeArrowheads="1"/>
          </p:cNvPicPr>
          <p:nvPr/>
        </p:nvPicPr>
        <p:blipFill>
          <a:blip r:embed="rId7" cstate="print"/>
          <a:srcRect b="12122"/>
          <a:stretch>
            <a:fillRect/>
          </a:stretch>
        </p:blipFill>
        <p:spPr bwMode="auto">
          <a:xfrm>
            <a:off x="3013075" y="3868738"/>
            <a:ext cx="8731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41 CuadroTexto"/>
          <p:cNvSpPr txBox="1">
            <a:spLocks noChangeArrowheads="1"/>
          </p:cNvSpPr>
          <p:nvPr/>
        </p:nvSpPr>
        <p:spPr bwMode="auto">
          <a:xfrm>
            <a:off x="7485063" y="4010025"/>
            <a:ext cx="1350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rgbClr val="006600"/>
                </a:solidFill>
                <a:latin typeface="Arial Narrow" pitchFamily="34" charset="0"/>
              </a:rPr>
              <a:t>Fundación Ecológica</a:t>
            </a:r>
          </a:p>
          <a:p>
            <a:pPr algn="ctr"/>
            <a:r>
              <a:rPr lang="es-ES" sz="1200">
                <a:solidFill>
                  <a:srgbClr val="006600"/>
                </a:solidFill>
                <a:latin typeface="Arial Narrow" pitchFamily="34" charset="0"/>
              </a:rPr>
              <a:t>Santo Tomás AC</a:t>
            </a:r>
          </a:p>
        </p:txBody>
      </p:sp>
      <p:sp>
        <p:nvSpPr>
          <p:cNvPr id="1046" name="49 CuadroTexto"/>
          <p:cNvSpPr txBox="1">
            <a:spLocks noChangeArrowheads="1"/>
          </p:cNvSpPr>
          <p:nvPr/>
        </p:nvSpPr>
        <p:spPr bwMode="auto">
          <a:xfrm>
            <a:off x="1547664" y="548680"/>
            <a:ext cx="2016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RED  ACTUAL</a:t>
            </a:r>
          </a:p>
        </p:txBody>
      </p:sp>
      <p:sp>
        <p:nvSpPr>
          <p:cNvPr id="1047" name="Rectangle 1"/>
          <p:cNvSpPr>
            <a:spLocks noChangeArrowheads="1"/>
          </p:cNvSpPr>
          <p:nvPr/>
        </p:nvSpPr>
        <p:spPr bwMode="auto">
          <a:xfrm>
            <a:off x="428625" y="4941168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COORDINADORES: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 Centro de Servicios Municipales "Heriberto Jara, A.C.“ (CESEM), 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International City/County Management Association (ICMA-</a:t>
            </a:r>
            <a:r>
              <a:rPr lang="en-US" sz="900" dirty="0" err="1">
                <a:solidFill>
                  <a:srgbClr val="000000"/>
                </a:solidFill>
                <a:latin typeface="Arial Narrow" pitchFamily="34" charset="0"/>
              </a:rPr>
              <a:t>Latinoamérica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),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ACCEDDE, ITESO, </a:t>
            </a:r>
            <a:r>
              <a:rPr lang="es-ES" sz="900" dirty="0" err="1">
                <a:solidFill>
                  <a:srgbClr val="000000"/>
                </a:solidFill>
                <a:latin typeface="Arial Narrow" pitchFamily="34" charset="0"/>
              </a:rPr>
              <a:t>Locallis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</a:p>
          <a:p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GRUPOS LOCALES: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Chihuahua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 Coparmex-Chihuahua, Comité Estatal de Participación Ciudadana de Chihuahua, Ciudadanos por una Mejor Administración Pública. CANACO-Delicias, Coparmex-Delicias, Ciudadanos por una Mejor Administración Pública (CIMAP) – Ciudad Juárez, USEM-Chihuahua.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Jalisco (CIMTRA-Jalisco)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 ACCEDE, Instituto Tecnológico y de Estudios Superiores de Occidente (ITESO), Consejo Técnico de </a:t>
            </a:r>
            <a:r>
              <a:rPr lang="es-ES" sz="900" dirty="0" err="1">
                <a:solidFill>
                  <a:srgbClr val="000000"/>
                </a:solidFill>
                <a:latin typeface="Arial Narrow" pitchFamily="34" charset="0"/>
              </a:rPr>
              <a:t>ONG´s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, A.C., Diocesana de Pastoral Social, Poder Ciudadano Jalisco, Coparmex-Jalisco,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Nuevo León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CANACO-Monterrey.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Distrito Federal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Acción Ciudadana por la Transparencia (ACTRA).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Colima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Colimenses por una Mejor Administración Pública (COLIMAP). 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Puebla;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CANACINTRA-Puebla, Universidad Iberoamericana, México Abierto, Fundación para el Desarrollo Municipal Sustentable. 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Querétaro;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 Facultad Ciencias Políticas UAQ.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Tabasco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Asociación Ecológica de Santo Tomás, AC..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Aguascalientes;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Unión Social de Empresarios de México, COPARMEX.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Estado de México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Colegio de Licenciados en Contaduría Pública del Estado de México, Coparmex-Metepec, Canaco-Metepec, </a:t>
            </a:r>
            <a:r>
              <a:rPr lang="es-ES" sz="900" dirty="0" err="1">
                <a:solidFill>
                  <a:srgbClr val="000000"/>
                </a:solidFill>
                <a:latin typeface="Arial Narrow" pitchFamily="34" charset="0"/>
              </a:rPr>
              <a:t>Canacintra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-Metepec, </a:t>
            </a:r>
            <a:r>
              <a:rPr lang="es-ES" sz="900" dirty="0" err="1">
                <a:solidFill>
                  <a:srgbClr val="000000"/>
                </a:solidFill>
                <a:latin typeface="Arial Narrow" pitchFamily="34" charset="0"/>
              </a:rPr>
              <a:t>Asoc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. De Industriales de Santiago </a:t>
            </a:r>
            <a:r>
              <a:rPr lang="es-ES" sz="900" dirty="0" err="1">
                <a:solidFill>
                  <a:srgbClr val="000000"/>
                </a:solidFill>
                <a:latin typeface="Arial Narrow" pitchFamily="34" charset="0"/>
              </a:rPr>
              <a:t>Tianguistenco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, Fundación CEPROA, Alianza Cívica. 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Morelos;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Vertebra. 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Veracruz;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 CESEM-Veracruz.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Baja California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Consejo Coordinador Empresarial de BC.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Veracruz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CESEM Veracruz. </a:t>
            </a:r>
            <a:r>
              <a:rPr lang="es-ES" sz="900" i="1" u="sng" dirty="0">
                <a:solidFill>
                  <a:srgbClr val="000000"/>
                </a:solidFill>
                <a:latin typeface="Arial Narrow" pitchFamily="34" charset="0"/>
              </a:rPr>
              <a:t>Zacatecas</a:t>
            </a:r>
            <a:r>
              <a:rPr lang="es-ES" sz="900" u="sng" dirty="0">
                <a:solidFill>
                  <a:srgbClr val="000000"/>
                </a:solidFill>
                <a:latin typeface="Arial Narrow" pitchFamily="34" charset="0"/>
              </a:rPr>
              <a:t>; </a:t>
            </a:r>
            <a:r>
              <a:rPr lang="es-ES" sz="900" dirty="0">
                <a:solidFill>
                  <a:srgbClr val="000000"/>
                </a:solidFill>
                <a:latin typeface="Arial Narrow" pitchFamily="34" charset="0"/>
              </a:rPr>
              <a:t>AADELZAC. </a:t>
            </a:r>
          </a:p>
        </p:txBody>
      </p:sp>
      <p:pic>
        <p:nvPicPr>
          <p:cNvPr id="1048" name="Picture 43" descr="Canacintra logo"/>
          <p:cNvPicPr>
            <a:picLocks noChangeAspect="1" noChangeArrowheads="1"/>
          </p:cNvPicPr>
          <p:nvPr/>
        </p:nvPicPr>
        <p:blipFill>
          <a:blip r:embed="rId8" cstate="print"/>
          <a:srcRect b="7249"/>
          <a:stretch>
            <a:fillRect/>
          </a:stretch>
        </p:blipFill>
        <p:spPr bwMode="auto">
          <a:xfrm>
            <a:off x="2155825" y="3868738"/>
            <a:ext cx="64293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45" descr="México Abier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5700" y="3949700"/>
            <a:ext cx="8699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4200" y="3949700"/>
            <a:ext cx="44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4" descr="Ciudadanos por una mejor administracion public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r="29945"/>
          <a:stretch>
            <a:fillRect/>
          </a:stretch>
        </p:blipFill>
        <p:spPr bwMode="auto">
          <a:xfrm>
            <a:off x="6467475" y="3733800"/>
            <a:ext cx="714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34 Rectángulo"/>
          <p:cNvSpPr>
            <a:spLocks noChangeArrowheads="1"/>
          </p:cNvSpPr>
          <p:nvPr/>
        </p:nvSpPr>
        <p:spPr bwMode="auto">
          <a:xfrm>
            <a:off x="6415088" y="4554538"/>
            <a:ext cx="1268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Ciudad Juárez</a:t>
            </a:r>
            <a:r>
              <a:rPr lang="es-ES" sz="1200">
                <a:solidFill>
                  <a:srgbClr val="000000"/>
                </a:solidFill>
              </a:rPr>
              <a:t> </a:t>
            </a:r>
            <a:endParaRPr lang="es-ES" sz="1200"/>
          </a:p>
        </p:txBody>
      </p:sp>
      <p:sp>
        <p:nvSpPr>
          <p:cNvPr id="1053" name="34 Rectángulo"/>
          <p:cNvSpPr>
            <a:spLocks noChangeArrowheads="1"/>
          </p:cNvSpPr>
          <p:nvPr/>
        </p:nvSpPr>
        <p:spPr bwMode="auto">
          <a:xfrm>
            <a:off x="4100513" y="4554538"/>
            <a:ext cx="911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Querétaro</a:t>
            </a:r>
            <a:endParaRPr lang="es-ES" sz="1200" b="1"/>
          </a:p>
        </p:txBody>
      </p:sp>
      <p:pic>
        <p:nvPicPr>
          <p:cNvPr id="105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25925" y="3951288"/>
            <a:ext cx="452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38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3BE9385-0858-41E0-81EB-3F1AAEED598A}" type="slidenum">
              <a:rPr lang="es-ES" sz="1400"/>
              <a:pPr algn="r"/>
              <a:t>32</a:t>
            </a:fld>
            <a:endParaRPr lang="es-ES" sz="14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78013" y="1776413"/>
            <a:ext cx="5819775" cy="606425"/>
            <a:chOff x="1080" y="1146"/>
            <a:chExt cx="3932" cy="497"/>
          </a:xfrm>
        </p:grpSpPr>
        <p:graphicFrame>
          <p:nvGraphicFramePr>
            <p:cNvPr id="1026" name="Object 97"/>
            <p:cNvGraphicFramePr>
              <a:graphicFrameLocks noChangeAspect="1"/>
            </p:cNvGraphicFramePr>
            <p:nvPr/>
          </p:nvGraphicFramePr>
          <p:xfrm>
            <a:off x="1993" y="1264"/>
            <a:ext cx="620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Imagen de mapa de bits" r:id="rId14" imgW="4191585" imgH="1438095" progId="PBrush">
                    <p:embed/>
                  </p:oleObj>
                </mc:Choice>
                <mc:Fallback>
                  <p:oleObj name="Imagen de mapa de bits" r:id="rId14" imgW="4191585" imgH="1438095" progId="PBrush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" y="1264"/>
                          <a:ext cx="620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4" name="Text Box 13"/>
            <p:cNvSpPr txBox="1">
              <a:spLocks noChangeArrowheads="1"/>
            </p:cNvSpPr>
            <p:nvPr/>
          </p:nvSpPr>
          <p:spPr bwMode="auto">
            <a:xfrm>
              <a:off x="1903" y="1444"/>
              <a:ext cx="760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42000"/>
                </a:lnSpc>
                <a:buFont typeface="Monotype Sorts" pitchFamily="2" charset="2"/>
                <a:buNone/>
              </a:pPr>
              <a:r>
                <a:rPr lang="es-MX" sz="800" i="1">
                  <a:solidFill>
                    <a:srgbClr val="77797C"/>
                  </a:solidFill>
                  <a:latin typeface="Trebuchet MS" pitchFamily="34" charset="0"/>
                </a:rPr>
                <a:t>Sección Latinoamérica</a:t>
              </a:r>
            </a:p>
          </p:txBody>
        </p:sp>
        <p:pic>
          <p:nvPicPr>
            <p:cNvPr id="1065" name="Picture 4" descr="http://tbn0.google.com/images?q=tbn:1CAVvPUYADU3sM:http://www.locallis.org.mx/Portal/index_archivos/logo.gif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5" y="1170"/>
              <a:ext cx="47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6" name="Picture 6" descr="http://www.cesem.org.mx/imagenes/principal/banner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" t="6148" r="85001"/>
            <a:stretch>
              <a:fillRect/>
            </a:stretch>
          </p:blipFill>
          <p:spPr bwMode="auto">
            <a:xfrm>
              <a:off x="1080" y="1182"/>
              <a:ext cx="373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7" name="Picture 37" descr="ADL2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5" y="1146"/>
              <a:ext cx="817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8" name="Picture 39" descr="logo_COPARMEX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02100" y="2592388"/>
            <a:ext cx="71596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" name="Text Box 40"/>
          <p:cNvSpPr txBox="1">
            <a:spLocks noChangeArrowheads="1"/>
          </p:cNvSpPr>
          <p:nvPr/>
        </p:nvSpPr>
        <p:spPr bwMode="auto">
          <a:xfrm>
            <a:off x="5199063" y="333375"/>
            <a:ext cx="3694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i="1" dirty="0"/>
              <a:t>Con reconocimiento del PNUD</a:t>
            </a:r>
            <a:endParaRPr lang="es-ES" i="1" dirty="0"/>
          </a:p>
          <a:p>
            <a:r>
              <a:rPr lang="es-MX" i="1" dirty="0"/>
              <a:t>como experiencia </a:t>
            </a:r>
            <a:r>
              <a:rPr lang="es-ES" i="1" dirty="0"/>
              <a:t>de Buenas </a:t>
            </a:r>
          </a:p>
          <a:p>
            <a:r>
              <a:rPr lang="es-ES" i="1" dirty="0"/>
              <a:t>Prácticas en la protección </a:t>
            </a:r>
          </a:p>
          <a:p>
            <a:r>
              <a:rPr lang="es-ES" i="1" dirty="0"/>
              <a:t>de programas sociales 2007</a:t>
            </a:r>
            <a:endParaRPr lang="es-ES" dirty="0"/>
          </a:p>
        </p:txBody>
      </p:sp>
      <p:pic>
        <p:nvPicPr>
          <p:cNvPr id="1060" name="Picture 40" descr="logo_estudios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76800" y="2746375"/>
            <a:ext cx="804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41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11938" y="2762250"/>
            <a:ext cx="10906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04" y="2869853"/>
            <a:ext cx="1249346" cy="3513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8012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Selección de municipios</a:t>
            </a:r>
            <a:endParaRPr lang="es-MX" sz="28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municipios se seleccionan bajo los siguientes criterios:</a:t>
            </a:r>
          </a:p>
          <a:p>
            <a:pPr lvl="1"/>
            <a:r>
              <a:rPr lang="es-ES" dirty="0" smtClean="0"/>
              <a:t>Previamente evaluados</a:t>
            </a:r>
          </a:p>
          <a:p>
            <a:pPr lvl="1"/>
            <a:r>
              <a:rPr lang="es-ES" dirty="0" smtClean="0"/>
              <a:t>Municipios con los que CIMTRA firmó convenio</a:t>
            </a:r>
          </a:p>
          <a:p>
            <a:pPr lvl="1"/>
            <a:r>
              <a:rPr lang="es-ES" dirty="0" smtClean="0"/>
              <a:t>Municipios relevantes de cada región</a:t>
            </a:r>
          </a:p>
          <a:p>
            <a:pPr lvl="1"/>
            <a:endParaRPr lang="es-ES" dirty="0"/>
          </a:p>
          <a:p>
            <a:r>
              <a:rPr lang="es-ES" b="1" dirty="0" smtClean="0"/>
              <a:t>31 municipios (4 Grupo Vallarta)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3281" y="113038"/>
            <a:ext cx="69516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600" i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CIMTRA-Municipal; 3 campos de la transparencia</a:t>
            </a:r>
            <a:endParaRPr lang="es-ES" altLang="es-MX" sz="2600" i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3528" y="2348880"/>
            <a:ext cx="2628900" cy="2316163"/>
            <a:chOff x="216" y="1008"/>
            <a:chExt cx="1656" cy="1459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6" y="1008"/>
              <a:ext cx="1656" cy="432"/>
            </a:xfrm>
            <a:prstGeom prst="rect">
              <a:avLst/>
            </a:prstGeom>
            <a:solidFill>
              <a:srgbClr val="3C9090"/>
            </a:solidFill>
            <a:ln w="9525">
              <a:solidFill>
                <a:srgbClr val="D35B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s-MX" dirty="0">
                  <a:latin typeface="Trebuchet MS" pitchFamily="34" charset="0"/>
                  <a:cs typeface="Arial" charset="0"/>
                </a:rPr>
                <a:t>Información a </a:t>
              </a:r>
            </a:p>
            <a:p>
              <a:pPr algn="ctr">
                <a:defRPr/>
              </a:pPr>
              <a:r>
                <a:rPr lang="es-MX" dirty="0">
                  <a:latin typeface="Trebuchet MS" pitchFamily="34" charset="0"/>
                  <a:cs typeface="Arial" charset="0"/>
                </a:rPr>
                <a:t>la Ciudadanía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40" y="1536"/>
              <a:ext cx="1605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s-ES_tradnl" altLang="es-MX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Gastos</a:t>
              </a:r>
              <a:endParaRPr lang="es-ES_tradnl" altLang="es-MX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s-ES_tradnl" altLang="es-MX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Obras</a:t>
              </a:r>
              <a:endParaRPr lang="es-ES_tradnl" altLang="es-MX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s-ES_tradnl" altLang="es-MX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Bienes </a:t>
              </a:r>
              <a:r>
                <a:rPr lang="es-ES_tradnl" altLang="es-MX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y sus usos</a:t>
              </a:r>
            </a:p>
            <a:p>
              <a:pPr eaLnBrk="1" hangingPunct="1">
                <a:buFontTx/>
                <a:buAutoNum type="arabicPeriod"/>
              </a:pPr>
              <a:r>
                <a:rPr lang="es-ES_tradnl" altLang="es-MX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Administración</a:t>
              </a:r>
              <a:endParaRPr lang="es-ES_tradnl" altLang="es-MX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s-ES_tradnl" altLang="es-MX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Urbanismo</a:t>
              </a:r>
              <a:endParaRPr lang="es-ES_tradnl" altLang="es-MX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59832" y="2348880"/>
            <a:ext cx="3200400" cy="2038350"/>
            <a:chOff x="1968" y="1008"/>
            <a:chExt cx="2016" cy="1284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68" y="1008"/>
              <a:ext cx="1968" cy="432"/>
            </a:xfrm>
            <a:prstGeom prst="rect">
              <a:avLst/>
            </a:prstGeom>
            <a:solidFill>
              <a:srgbClr val="D35B4B"/>
            </a:solidFill>
            <a:ln w="9525">
              <a:solidFill>
                <a:srgbClr val="3C909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s-MX" dirty="0">
                  <a:latin typeface="Trebuchet MS" pitchFamily="34" charset="0"/>
                  <a:cs typeface="Arial" charset="0"/>
                </a:rPr>
                <a:t>Espacios de Comunicación</a:t>
              </a:r>
            </a:p>
            <a:p>
              <a:pPr algn="ctr">
                <a:defRPr/>
              </a:pPr>
              <a:r>
                <a:rPr lang="es-MX" dirty="0">
                  <a:latin typeface="Trebuchet MS" pitchFamily="34" charset="0"/>
                  <a:cs typeface="Arial" charset="0"/>
                </a:rPr>
                <a:t>Gobierno-Sociedad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968" y="1536"/>
              <a:ext cx="201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s-ES_tradnl" altLang="es-MX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Bloque de Consejos</a:t>
              </a:r>
              <a:endParaRPr lang="es-ES_tradnl" altLang="es-MX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/>
              <a:r>
                <a:rPr lang="es-ES_tradnl" altLang="es-MX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2. Bloque de Participación Ciudadana</a:t>
              </a:r>
              <a:endParaRPr lang="es-ES_tradnl" altLang="es-MX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/>
              <a:r>
                <a:rPr lang="es-ES_tradnl" altLang="es-MX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3. Bloque de Cabildo</a:t>
              </a:r>
              <a:endParaRPr lang="es-ES" altLang="es-MX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300192" y="2348880"/>
            <a:ext cx="2476500" cy="1762125"/>
            <a:chOff x="4032" y="1008"/>
            <a:chExt cx="1560" cy="1110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032" y="1008"/>
              <a:ext cx="1560" cy="432"/>
            </a:xfrm>
            <a:prstGeom prst="rect">
              <a:avLst/>
            </a:prstGeom>
            <a:solidFill>
              <a:srgbClr val="3C9090"/>
            </a:solidFill>
            <a:ln w="9525">
              <a:solidFill>
                <a:srgbClr val="D35B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s-MX" dirty="0">
                  <a:latin typeface="Trebuchet MS" pitchFamily="34" charset="0"/>
                  <a:cs typeface="Arial" charset="0"/>
                </a:rPr>
                <a:t>Atención </a:t>
              </a:r>
            </a:p>
            <a:p>
              <a:pPr algn="ctr">
                <a:defRPr/>
              </a:pPr>
              <a:r>
                <a:rPr lang="es-MX" dirty="0">
                  <a:latin typeface="Trebuchet MS" pitchFamily="34" charset="0"/>
                  <a:cs typeface="Arial" charset="0"/>
                </a:rPr>
                <a:t>Ciudadana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092" y="1536"/>
              <a:ext cx="147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s-ES_tradnl" altLang="es-MX">
                  <a:solidFill>
                    <a:srgbClr val="000000"/>
                  </a:solidFill>
                  <a:latin typeface="Trebuchet MS" panose="020B0603020202020204" pitchFamily="34" charset="0"/>
                </a:rPr>
                <a:t>Bloque de Atención ciudadana</a:t>
              </a:r>
              <a:endParaRPr lang="es-ES" altLang="es-MX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28 Grupo"/>
          <p:cNvGrpSpPr>
            <a:grpSpLocks/>
          </p:cNvGrpSpPr>
          <p:nvPr/>
        </p:nvGrpSpPr>
        <p:grpSpPr bwMode="auto">
          <a:xfrm>
            <a:off x="500063" y="4797427"/>
            <a:ext cx="8215312" cy="1870193"/>
            <a:chOff x="500033" y="5000638"/>
            <a:chExt cx="8215371" cy="1573425"/>
          </a:xfrm>
        </p:grpSpPr>
        <p:sp>
          <p:nvSpPr>
            <p:cNvPr id="16" name="17 Abrir llave"/>
            <p:cNvSpPr>
              <a:spLocks/>
            </p:cNvSpPr>
            <p:nvPr/>
          </p:nvSpPr>
          <p:spPr bwMode="auto">
            <a:xfrm rot="-5400000">
              <a:off x="4410885" y="1089786"/>
              <a:ext cx="393668" cy="8215371"/>
            </a:xfrm>
            <a:prstGeom prst="leftBrace">
              <a:avLst>
                <a:gd name="adj1" fmla="val 8309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7" name="23 CuadroTexto"/>
            <p:cNvSpPr txBox="1">
              <a:spLocks noChangeArrowheads="1"/>
            </p:cNvSpPr>
            <p:nvPr/>
          </p:nvSpPr>
          <p:spPr bwMode="auto">
            <a:xfrm>
              <a:off x="1592062" y="5429228"/>
              <a:ext cx="6163078" cy="46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altLang="es-MX" sz="2400">
                  <a:latin typeface="Trebuchet MS" panose="020B0603020202020204" pitchFamily="34" charset="0"/>
                </a:rPr>
                <a:t>EN CADA BLOQUE HAY ASPECTOS A EVALUAR</a:t>
              </a:r>
            </a:p>
          </p:txBody>
        </p:sp>
        <p:sp>
          <p:nvSpPr>
            <p:cNvPr id="18" name="24 CuadroTexto"/>
            <p:cNvSpPr txBox="1">
              <a:spLocks noChangeArrowheads="1"/>
            </p:cNvSpPr>
            <p:nvPr/>
          </p:nvSpPr>
          <p:spPr bwMode="auto">
            <a:xfrm>
              <a:off x="971573" y="6030293"/>
              <a:ext cx="652748" cy="543769"/>
            </a:xfrm>
            <a:prstGeom prst="rect">
              <a:avLst/>
            </a:prstGeom>
            <a:solidFill>
              <a:srgbClr val="3C9090"/>
            </a:solidFill>
            <a:ln w="9525">
              <a:solidFill>
                <a:srgbClr val="D35B4B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MX" sz="3600" dirty="0" smtClean="0">
                  <a:latin typeface="Calibri" pitchFamily="32" charset="0"/>
                  <a:cs typeface="Arial" charset="0"/>
                </a:rPr>
                <a:t>29</a:t>
              </a:r>
              <a:endParaRPr lang="es-MX" sz="3600" dirty="0">
                <a:latin typeface="Calibri" pitchFamily="32" charset="0"/>
                <a:cs typeface="Arial" charset="0"/>
              </a:endParaRPr>
            </a:p>
          </p:txBody>
        </p:sp>
        <p:sp>
          <p:nvSpPr>
            <p:cNvPr id="19" name="26 CuadroTexto"/>
            <p:cNvSpPr txBox="1">
              <a:spLocks noChangeArrowheads="1"/>
            </p:cNvSpPr>
            <p:nvPr/>
          </p:nvSpPr>
          <p:spPr bwMode="auto">
            <a:xfrm>
              <a:off x="4427982" y="6030294"/>
              <a:ext cx="652748" cy="543769"/>
            </a:xfrm>
            <a:prstGeom prst="rect">
              <a:avLst/>
            </a:prstGeom>
            <a:solidFill>
              <a:srgbClr val="D35B4B"/>
            </a:solidFill>
            <a:ln w="9525">
              <a:solidFill>
                <a:srgbClr val="3C909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MX" sz="3600" dirty="0" smtClean="0">
                  <a:latin typeface="Calibri" panose="020F0502020204030204" pitchFamily="34" charset="0"/>
                </a:rPr>
                <a:t>12</a:t>
              </a:r>
              <a:endParaRPr lang="es-MX" altLang="es-MX" sz="3600" dirty="0">
                <a:latin typeface="Calibri" panose="020F0502020204030204" pitchFamily="34" charset="0"/>
              </a:endParaRPr>
            </a:p>
          </p:txBody>
        </p:sp>
        <p:sp>
          <p:nvSpPr>
            <p:cNvPr id="20" name="21 CuadroTexto"/>
            <p:cNvSpPr txBox="1"/>
            <p:nvPr/>
          </p:nvSpPr>
          <p:spPr>
            <a:xfrm>
              <a:off x="7308323" y="6030293"/>
              <a:ext cx="612779" cy="543769"/>
            </a:xfrm>
            <a:prstGeom prst="rect">
              <a:avLst/>
            </a:prstGeom>
            <a:solidFill>
              <a:srgbClr val="3C9090"/>
            </a:solidFill>
            <a:ln>
              <a:solidFill>
                <a:srgbClr val="D35B4B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3600" dirty="0">
                  <a:latin typeface="Arial" charset="0"/>
                </a:rPr>
                <a:t>4</a:t>
              </a:r>
              <a:endParaRPr lang="es-MX" sz="3600" dirty="0">
                <a:latin typeface="Arial" charset="0"/>
                <a:cs typeface="+mn-cs"/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7972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s-ES_tradnl" sz="2000" dirty="0">
                <a:solidFill>
                  <a:srgbClr val="292929"/>
                </a:solidFill>
                <a:latin typeface="Calibri" pitchFamily="34" charset="0"/>
              </a:rPr>
              <a:t>E</a:t>
            </a:r>
            <a:r>
              <a:rPr lang="es-ES_tradnl" sz="2000" dirty="0" smtClean="0">
                <a:solidFill>
                  <a:srgbClr val="292929"/>
                </a:solidFill>
                <a:latin typeface="Calibri" pitchFamily="34" charset="0"/>
              </a:rPr>
              <a:t>n </a:t>
            </a:r>
            <a:r>
              <a:rPr lang="es-ES_tradnl" sz="2000" dirty="0">
                <a:solidFill>
                  <a:srgbClr val="292929"/>
                </a:solidFill>
                <a:latin typeface="Calibri" pitchFamily="34" charset="0"/>
              </a:rPr>
              <a:t>ellos hay </a:t>
            </a:r>
            <a:r>
              <a:rPr lang="es-ES_tradnl" sz="2000" u="sng" dirty="0">
                <a:solidFill>
                  <a:srgbClr val="292929"/>
                </a:solidFill>
                <a:latin typeface="Calibri" pitchFamily="34" charset="0"/>
              </a:rPr>
              <a:t>9 Bloques de </a:t>
            </a:r>
            <a:r>
              <a:rPr lang="es-ES_tradnl" sz="2000" u="sng" dirty="0" smtClean="0">
                <a:solidFill>
                  <a:srgbClr val="292929"/>
                </a:solidFill>
                <a:latin typeface="Calibri" pitchFamily="34" charset="0"/>
              </a:rPr>
              <a:t>Información</a:t>
            </a:r>
            <a:r>
              <a:rPr lang="es-ES_tradnl" sz="2000" dirty="0" smtClean="0">
                <a:solidFill>
                  <a:srgbClr val="292929"/>
                </a:solidFill>
                <a:latin typeface="Calibri" pitchFamily="34" charset="0"/>
              </a:rPr>
              <a:t> y </a:t>
            </a:r>
            <a:r>
              <a:rPr lang="es-ES_tradnl" sz="2000" u="sng" dirty="0" smtClean="0">
                <a:solidFill>
                  <a:srgbClr val="292929"/>
                </a:solidFill>
                <a:latin typeface="Calibri" pitchFamily="34" charset="0"/>
              </a:rPr>
              <a:t>45 aspectos a evaluar </a:t>
            </a:r>
          </a:p>
          <a:p>
            <a:pPr algn="ctr" eaLnBrk="0" hangingPunct="0">
              <a:lnSpc>
                <a:spcPct val="110000"/>
              </a:lnSpc>
            </a:pPr>
            <a:r>
              <a:rPr lang="es-ES_tradnl" sz="2000" u="sng" dirty="0" smtClean="0">
                <a:solidFill>
                  <a:srgbClr val="292929"/>
                </a:solidFill>
                <a:latin typeface="Calibri" pitchFamily="34" charset="0"/>
              </a:rPr>
              <a:t>CON 168 VARIABLES</a:t>
            </a:r>
            <a:endParaRPr lang="es-ES_tradnl" sz="2000" u="sng" dirty="0">
              <a:solidFill>
                <a:srgbClr val="29292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Century Gothic" pitchFamily="34" charset="0"/>
              </a:rPr>
              <a:t>Evaluación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Es la tercera evaluación con la herramienta “</a:t>
            </a:r>
            <a:r>
              <a:rPr lang="es-ES" b="1" dirty="0" err="1" smtClean="0"/>
              <a:t>Cimtra</a:t>
            </a:r>
            <a:r>
              <a:rPr lang="es-ES" b="1" dirty="0"/>
              <a:t> </a:t>
            </a:r>
            <a:r>
              <a:rPr lang="es-ES" b="1" dirty="0" smtClean="0"/>
              <a:t>municipal”.</a:t>
            </a:r>
          </a:p>
          <a:p>
            <a:r>
              <a:rPr lang="es-ES" b="1" dirty="0" smtClean="0"/>
              <a:t>Los criterios e indicadores se han perfeccionado</a:t>
            </a:r>
          </a:p>
          <a:p>
            <a:r>
              <a:rPr lang="es-ES" b="1" dirty="0" smtClean="0"/>
              <a:t>Los criterios pueden ser perfectibles</a:t>
            </a:r>
          </a:p>
          <a:p>
            <a:r>
              <a:rPr lang="es-ES" b="1" dirty="0" smtClean="0"/>
              <a:t>El colectivo analiza herramienta “</a:t>
            </a:r>
            <a:r>
              <a:rPr lang="es-ES" b="1" dirty="0" err="1" smtClean="0"/>
              <a:t>Cimtra</a:t>
            </a:r>
            <a:r>
              <a:rPr lang="es-ES" b="1" dirty="0" smtClean="0"/>
              <a:t>-municipal” para ser mejorada y otorgar mayor claridad. </a:t>
            </a:r>
          </a:p>
          <a:p>
            <a:r>
              <a:rPr lang="es-ES" b="1" dirty="0" smtClean="0"/>
              <a:t>Es una evaluación de gobierno abierto</a:t>
            </a:r>
          </a:p>
          <a:p>
            <a:pPr lvl="1"/>
            <a:r>
              <a:rPr lang="es-ES" b="1" dirty="0" smtClean="0"/>
              <a:t>Transparencia</a:t>
            </a:r>
          </a:p>
          <a:p>
            <a:pPr lvl="1"/>
            <a:r>
              <a:rPr lang="es-ES" b="1" dirty="0" smtClean="0"/>
              <a:t>Rendición de cuentas</a:t>
            </a:r>
          </a:p>
          <a:p>
            <a:pPr lvl="1"/>
            <a:r>
              <a:rPr lang="es-ES" b="1" dirty="0" smtClean="0"/>
              <a:t>Participación ciudadana</a:t>
            </a:r>
          </a:p>
          <a:p>
            <a:pPr lvl="1"/>
            <a:r>
              <a:rPr lang="es-ES" b="1" dirty="0" smtClean="0"/>
              <a:t>Innovación gubernamental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446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C00000"/>
                </a:solidFill>
              </a:rPr>
              <a:t>Resultados </a:t>
            </a:r>
            <a:r>
              <a:rPr lang="es-ES" sz="6000" dirty="0" err="1" smtClean="0">
                <a:solidFill>
                  <a:srgbClr val="C00000"/>
                </a:solidFill>
              </a:rPr>
              <a:t>jalisco</a:t>
            </a:r>
            <a:endParaRPr lang="es-ES" sz="6000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3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29606" y="508030"/>
            <a:ext cx="3953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Trebuchet MS" pitchFamily="34" charset="0"/>
              </a:rPr>
              <a:t>RESULTADOS POR BLOQUE</a:t>
            </a:r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148064" y="6926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80260"/>
              </p:ext>
            </p:extLst>
          </p:nvPr>
        </p:nvGraphicFramePr>
        <p:xfrm>
          <a:off x="3995936" y="1428068"/>
          <a:ext cx="5142948" cy="47658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176527"/>
                <a:gridCol w="1134474"/>
                <a:gridCol w="831947"/>
              </a:tblGrid>
              <a:tr h="462663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 smtClean="0">
                          <a:effectLst/>
                        </a:rPr>
                        <a:t>Bloque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2663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 smtClean="0">
                          <a:effectLst/>
                        </a:rPr>
                        <a:t>Gastos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>
                          <a:effectLst/>
                        </a:rPr>
                        <a:t>Obras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>
                          <a:effectLst/>
                        </a:rPr>
                        <a:t>Bienes y sus Usos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>
                          <a:effectLst/>
                        </a:rPr>
                        <a:t>Administración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>
                          <a:effectLst/>
                        </a:rPr>
                        <a:t>Urbanidad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 smtClean="0">
                          <a:effectLst/>
                        </a:rPr>
                        <a:t>Consejos ciudadanos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850673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>
                          <a:effectLst/>
                        </a:rPr>
                        <a:t>Participación </a:t>
                      </a:r>
                      <a:r>
                        <a:rPr lang="es-ES" sz="2800" u="none" strike="noStrike" dirty="0" smtClean="0">
                          <a:effectLst/>
                        </a:rPr>
                        <a:t>Ciudadana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>
                          <a:effectLst/>
                        </a:rPr>
                        <a:t>Cabildo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r" fontAlgn="ctr"/>
                      <a:r>
                        <a:rPr lang="es-ES" sz="2800" u="none" strike="noStrike" dirty="0">
                          <a:effectLst/>
                        </a:rPr>
                        <a:t>Atención Ciudadana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0" marR="0" marT="0" marB="0" anchor="b">
                    <a:solidFill>
                      <a:srgbClr val="00A8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b">
                    <a:solidFill>
                      <a:srgbClr val="00A8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4482333"/>
              </p:ext>
            </p:extLst>
          </p:nvPr>
        </p:nvGraphicFramePr>
        <p:xfrm>
          <a:off x="0" y="2060848"/>
          <a:ext cx="3938326" cy="348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Trebuchet MS" pitchFamily="34" charset="0"/>
              </a:rPr>
              <a:t>Bloques</a:t>
            </a:r>
            <a:endParaRPr lang="es-MX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Hay avance en seis bloques, pero siguen estando reprobados</a:t>
            </a:r>
          </a:p>
          <a:p>
            <a:r>
              <a:rPr lang="es-ES" dirty="0" smtClean="0"/>
              <a:t>Hay retroceso en dos bloques: consejos ciudadanos y cabildo</a:t>
            </a:r>
          </a:p>
          <a:p>
            <a:r>
              <a:rPr lang="es-ES" dirty="0" smtClean="0"/>
              <a:t>Se reprobó en 8 bloques</a:t>
            </a:r>
          </a:p>
          <a:p>
            <a:r>
              <a:rPr lang="es-ES" dirty="0" smtClean="0"/>
              <a:t>Atención ciudadana es el mejor bloque</a:t>
            </a:r>
          </a:p>
        </p:txBody>
      </p:sp>
    </p:spTree>
    <p:extLst>
      <p:ext uri="{BB962C8B-B14F-4D97-AF65-F5344CB8AC3E}">
        <p14:creationId xmlns:p14="http://schemas.microsoft.com/office/powerpoint/2010/main" val="3748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1553</Words>
  <Application>Microsoft Office PowerPoint</Application>
  <PresentationFormat>Presentación en pantalla (4:3)</PresentationFormat>
  <Paragraphs>638</Paragraphs>
  <Slides>32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Century Gothic</vt:lpstr>
      <vt:lpstr>Monotype Sorts</vt:lpstr>
      <vt:lpstr>Times New Roman</vt:lpstr>
      <vt:lpstr>Trebuchet MS</vt:lpstr>
      <vt:lpstr>Tema de Office</vt:lpstr>
      <vt:lpstr>Imagen de mapa de bits</vt:lpstr>
      <vt:lpstr>Presentación de PowerPoint</vt:lpstr>
      <vt:lpstr> EVALUACIÓN DE GOBIERNO ABIERTO MUNICIPIOS DE JALISCO 2017-2 </vt:lpstr>
      <vt:lpstr>Presentación de PowerPoint</vt:lpstr>
      <vt:lpstr>Selección de municipios</vt:lpstr>
      <vt:lpstr>Presentación de PowerPoint</vt:lpstr>
      <vt:lpstr>Evaluación</vt:lpstr>
      <vt:lpstr>Resultados jalisco</vt:lpstr>
      <vt:lpstr>Presentación de PowerPoint</vt:lpstr>
      <vt:lpstr>Bloques</vt:lpstr>
      <vt:lpstr>Presentación de PowerPoint</vt:lpstr>
      <vt:lpstr>Resultados Jalisco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Municipios a destacar </vt:lpstr>
      <vt:lpstr>¿Por qué no logran el 100?</vt:lpstr>
      <vt:lpstr>Regidores que no presentan 3 de 3</vt:lpstr>
      <vt:lpstr>Regidores que no presentan 3 de 3</vt:lpstr>
      <vt:lpstr>Agenda para investigaciones periodísticas</vt:lpstr>
      <vt:lpstr>Agenda para investigaciones periodísticas</vt:lpstr>
      <vt:lpstr>Agenda para investigaciones periodísticas</vt:lpstr>
      <vt:lpstr>Premio  buenas prácticas</vt:lpstr>
      <vt:lpstr>ZMG: Regidores en contacto Guadalajara</vt:lpstr>
      <vt:lpstr>Fuera ZMG: Herramienta CIMTRA Jilotlán de los Dolores</vt:lpstr>
      <vt:lpstr>Mención especial: Proveedores sancionados Zapopan</vt:lpstr>
      <vt:lpstr>Reflexiones</vt:lpstr>
      <vt:lpstr>Informes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Alexsoro904</dc:creator>
  <cp:lastModifiedBy>Carlos Aguirre</cp:lastModifiedBy>
  <cp:revision>324</cp:revision>
  <dcterms:created xsi:type="dcterms:W3CDTF">2014-08-08T15:32:31Z</dcterms:created>
  <dcterms:modified xsi:type="dcterms:W3CDTF">2017-12-07T17:31:37Z</dcterms:modified>
</cp:coreProperties>
</file>