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89" r:id="rId4"/>
    <p:sldId id="264" r:id="rId5"/>
    <p:sldId id="288" r:id="rId6"/>
    <p:sldId id="277" r:id="rId7"/>
    <p:sldId id="300" r:id="rId8"/>
    <p:sldId id="303" r:id="rId9"/>
    <p:sldId id="268" r:id="rId10"/>
    <p:sldId id="271" r:id="rId11"/>
    <p:sldId id="292" r:id="rId12"/>
    <p:sldId id="302" r:id="rId13"/>
    <p:sldId id="285" r:id="rId14"/>
    <p:sldId id="295" r:id="rId15"/>
    <p:sldId id="301" r:id="rId16"/>
    <p:sldId id="293" r:id="rId17"/>
    <p:sldId id="297" r:id="rId18"/>
    <p:sldId id="304" r:id="rId19"/>
    <p:sldId id="294" r:id="rId20"/>
    <p:sldId id="305" r:id="rId21"/>
    <p:sldId id="290" r:id="rId22"/>
    <p:sldId id="291" r:id="rId23"/>
    <p:sldId id="296" r:id="rId24"/>
    <p:sldId id="299" r:id="rId25"/>
    <p:sldId id="298" r:id="rId26"/>
    <p:sldId id="273" r:id="rId27"/>
    <p:sldId id="275" r:id="rId28"/>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77A"/>
    <a:srgbClr val="FF3300"/>
    <a:srgbClr val="188C79"/>
    <a:srgbClr val="1CA48D"/>
    <a:srgbClr val="00A8A4"/>
    <a:srgbClr val="008080"/>
    <a:srgbClr val="006666"/>
    <a:srgbClr val="19756A"/>
    <a:srgbClr val="186E64"/>
    <a:srgbClr val="356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3" autoAdjust="0"/>
    <p:restoredTop sz="94660"/>
  </p:normalViewPr>
  <p:slideViewPr>
    <p:cSldViewPr>
      <p:cViewPr varScale="1">
        <p:scale>
          <a:sx n="80" d="100"/>
          <a:sy n="80" d="100"/>
        </p:scale>
        <p:origin x="84" y="7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08" y="-84"/>
      </p:cViewPr>
      <p:guideLst>
        <p:guide orient="horz" pos="2880"/>
        <p:guide pos="2160"/>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AP\AppData\Local\Microsoft\Windows\Temporary%20Internet%20Files\Content.Outlook\089ZIK27\Copia%20de%20Tabla%20de%20Calificacion%20Jalisco%202016-1_RESULTADOS%20GENERA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AP\AppData\Local\Microsoft\Windows\Temporary%20Internet%20Files\Content.Outlook\089ZIK27\Copia%20de%20Tabla%20de%20Calificacion%20Jalisco%202016-1_RESULTADOS%20GENERA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AP\AppData\Local\Microsoft\Windows\Temporary%20Internet%20Files\Content.Outlook\089ZIK27\Copia%20de%20Tabla%20de%20Calificacion%20Jalisco%202016-1_RESULTADOS%20GENER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1D877A"/>
            </a:solidFill>
            <a:ln>
              <a:noFill/>
            </a:ln>
            <a:effectLst/>
          </c:spPr>
          <c:invertIfNegative val="0"/>
          <c:dLbls>
            <c:dLbl>
              <c:idx val="1"/>
              <c:layout>
                <c:manualLayout>
                  <c:x val="6.7085945019106285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417189003821257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031445876432972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677148625477657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7.677544733284916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708594501910690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1739908319396712E-2"/>
                  <c:y val="1.27959078888081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8.3857431273883475E-3"/>
                  <c:y val="1.79142710443314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6771486254776571E-3"/>
                  <c:y val="2.559181577761639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3542972509553143E-3"/>
                  <c:y val="2.559181577761639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
                  <c:y val="1.53550894665698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0"/>
                  <c:y val="1.53550894665698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8.3857431273882867E-3"/>
                  <c:y val="7.677544733284916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6.7085945019106285E-3"/>
                  <c:y val="5.118363155523278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3.3542972509553143E-3"/>
                  <c:y val="2.559181577761639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3.3542972509554374E-3"/>
                  <c:y val="7.677544733284916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Hoja1!$D$22:$D$43</c:f>
              <c:strCache>
                <c:ptCount val="22"/>
                <c:pt idx="0">
                  <c:v>Tlajomulco de Zuñiga</c:v>
                </c:pt>
                <c:pt idx="1">
                  <c:v>Guadalajara</c:v>
                </c:pt>
                <c:pt idx="2">
                  <c:v>Zapopan</c:v>
                </c:pt>
                <c:pt idx="3">
                  <c:v>Ocotlán</c:v>
                </c:pt>
                <c:pt idx="4">
                  <c:v>San Pedro Tlaquepaque</c:v>
                </c:pt>
                <c:pt idx="5">
                  <c:v>Zapotlán el Grande</c:v>
                </c:pt>
                <c:pt idx="6">
                  <c:v>Autlán de Navarro</c:v>
                </c:pt>
                <c:pt idx="7">
                  <c:v>Tepatitlán</c:v>
                </c:pt>
                <c:pt idx="8">
                  <c:v>Ixtlahuacán de los Membrillos</c:v>
                </c:pt>
                <c:pt idx="9">
                  <c:v>Tonalá</c:v>
                </c:pt>
                <c:pt idx="10">
                  <c:v>Tamazula de Gordiano</c:v>
                </c:pt>
                <c:pt idx="11">
                  <c:v>Lagos de Moreno</c:v>
                </c:pt>
                <c:pt idx="12">
                  <c:v>Zapotlanejo</c:v>
                </c:pt>
                <c:pt idx="13">
                  <c:v>San Juan de los Lagos</c:v>
                </c:pt>
                <c:pt idx="14">
                  <c:v>Arandas</c:v>
                </c:pt>
                <c:pt idx="15">
                  <c:v>Mazamitla</c:v>
                </c:pt>
                <c:pt idx="16">
                  <c:v>Ameca</c:v>
                </c:pt>
                <c:pt idx="17">
                  <c:v>Colotlán </c:v>
                </c:pt>
                <c:pt idx="18">
                  <c:v>El Salto</c:v>
                </c:pt>
                <c:pt idx="19">
                  <c:v>Mascota</c:v>
                </c:pt>
                <c:pt idx="20">
                  <c:v>Chapala</c:v>
                </c:pt>
                <c:pt idx="21">
                  <c:v>El Grullo</c:v>
                </c:pt>
              </c:strCache>
            </c:strRef>
          </c:cat>
          <c:val>
            <c:numRef>
              <c:f>Hoja1!$E$22:$E$43</c:f>
              <c:numCache>
                <c:formatCode>0%</c:formatCode>
                <c:ptCount val="22"/>
                <c:pt idx="0">
                  <c:v>0.98199999999999998</c:v>
                </c:pt>
                <c:pt idx="1">
                  <c:v>0.96199999999999997</c:v>
                </c:pt>
                <c:pt idx="2">
                  <c:v>0.94199999999999995</c:v>
                </c:pt>
                <c:pt idx="3">
                  <c:v>0.80600000000000005</c:v>
                </c:pt>
                <c:pt idx="4">
                  <c:v>0.71737418899183614</c:v>
                </c:pt>
                <c:pt idx="5">
                  <c:v>0.49114367114367119</c:v>
                </c:pt>
                <c:pt idx="6">
                  <c:v>0.34065808374631901</c:v>
                </c:pt>
                <c:pt idx="7">
                  <c:v>0.33756595800713446</c:v>
                </c:pt>
                <c:pt idx="8">
                  <c:v>0.29748018865665926</c:v>
                </c:pt>
                <c:pt idx="9">
                  <c:v>0.28516297972180321</c:v>
                </c:pt>
                <c:pt idx="10">
                  <c:v>0.26309912854030498</c:v>
                </c:pt>
                <c:pt idx="11">
                  <c:v>0.22243918935095408</c:v>
                </c:pt>
                <c:pt idx="12">
                  <c:v>0.12592592592592591</c:v>
                </c:pt>
                <c:pt idx="13">
                  <c:v>0.12196706887883359</c:v>
                </c:pt>
                <c:pt idx="14">
                  <c:v>0.10161848500083795</c:v>
                </c:pt>
                <c:pt idx="15">
                  <c:v>9.7653762359644708E-2</c:v>
                </c:pt>
                <c:pt idx="16">
                  <c:v>8.8960113960113968E-2</c:v>
                </c:pt>
                <c:pt idx="17">
                  <c:v>8.2592592592592592E-2</c:v>
                </c:pt>
                <c:pt idx="18">
                  <c:v>7.82973018267136E-2</c:v>
                </c:pt>
                <c:pt idx="19">
                  <c:v>6.4351851851851841E-2</c:v>
                </c:pt>
                <c:pt idx="20">
                  <c:v>4.7293447293447297E-2</c:v>
                </c:pt>
                <c:pt idx="21">
                  <c:v>3.7037037037037035E-2</c:v>
                </c:pt>
              </c:numCache>
            </c:numRef>
          </c:val>
        </c:ser>
        <c:dLbls>
          <c:showLegendKey val="0"/>
          <c:showVal val="1"/>
          <c:showCatName val="0"/>
          <c:showSerName val="0"/>
          <c:showPercent val="0"/>
          <c:showBubbleSize val="0"/>
        </c:dLbls>
        <c:gapWidth val="150"/>
        <c:overlap val="-25"/>
        <c:axId val="187117824"/>
        <c:axId val="187118384"/>
      </c:barChart>
      <c:catAx>
        <c:axId val="18711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Trebuchet MS" pitchFamily="34" charset="0"/>
                <a:ea typeface="+mn-ea"/>
                <a:cs typeface="+mn-cs"/>
              </a:defRPr>
            </a:pPr>
            <a:endParaRPr lang="es-MX"/>
          </a:p>
        </c:txPr>
        <c:crossAx val="187118384"/>
        <c:crosses val="autoZero"/>
        <c:auto val="1"/>
        <c:lblAlgn val="ctr"/>
        <c:lblOffset val="100"/>
        <c:noMultiLvlLbl val="0"/>
      </c:catAx>
      <c:valAx>
        <c:axId val="187118384"/>
        <c:scaling>
          <c:orientation val="minMax"/>
        </c:scaling>
        <c:delete val="1"/>
        <c:axPos val="l"/>
        <c:numFmt formatCode="0%" sourceLinked="1"/>
        <c:majorTickMark val="none"/>
        <c:minorTickMark val="none"/>
        <c:tickLblPos val="none"/>
        <c:crossAx val="187117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1D877A"/>
            </a:solidFill>
            <a:ln>
              <a:noFill/>
            </a:ln>
            <a:effectLst/>
          </c:spPr>
          <c:invertIfNegative val="0"/>
          <c:dLbls>
            <c:spPr>
              <a:noFill/>
              <a:ln>
                <a:noFill/>
              </a:ln>
              <a:effectLst/>
            </c:spPr>
            <c:txPr>
              <a:bodyPr/>
              <a:lstStyle/>
              <a:p>
                <a:pPr>
                  <a:defRPr sz="2000" b="1"/>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Hoja1!$C$4:$C$12</c:f>
              <c:strCache>
                <c:ptCount val="9"/>
                <c:pt idx="0">
                  <c:v>Atención Ciudadana</c:v>
                </c:pt>
                <c:pt idx="1">
                  <c:v>Bienes y sus Usos</c:v>
                </c:pt>
                <c:pt idx="2">
                  <c:v>Participación Ciudadana</c:v>
                </c:pt>
                <c:pt idx="3">
                  <c:v>Administración</c:v>
                </c:pt>
                <c:pt idx="4">
                  <c:v>Cabildo</c:v>
                </c:pt>
                <c:pt idx="5">
                  <c:v>Obras</c:v>
                </c:pt>
                <c:pt idx="6">
                  <c:v>Gastos</c:v>
                </c:pt>
                <c:pt idx="7">
                  <c:v>Urbanidad</c:v>
                </c:pt>
                <c:pt idx="8">
                  <c:v>Consejos</c:v>
                </c:pt>
              </c:strCache>
            </c:strRef>
          </c:cat>
          <c:val>
            <c:numRef>
              <c:f>Hoja1!$D$4:$D$12</c:f>
              <c:numCache>
                <c:formatCode>0%</c:formatCode>
                <c:ptCount val="9"/>
                <c:pt idx="0">
                  <c:v>0.54800000000000004</c:v>
                </c:pt>
                <c:pt idx="1">
                  <c:v>0.36899999999999999</c:v>
                </c:pt>
                <c:pt idx="2">
                  <c:v>0.35</c:v>
                </c:pt>
                <c:pt idx="3">
                  <c:v>0.33400000000000002</c:v>
                </c:pt>
                <c:pt idx="4">
                  <c:v>0.32100000000000001</c:v>
                </c:pt>
                <c:pt idx="5">
                  <c:v>0.32900000000000001</c:v>
                </c:pt>
                <c:pt idx="6">
                  <c:v>0.29299999999999998</c:v>
                </c:pt>
                <c:pt idx="7">
                  <c:v>0.29099999999999998</c:v>
                </c:pt>
                <c:pt idx="8">
                  <c:v>0.22700000000000001</c:v>
                </c:pt>
              </c:numCache>
            </c:numRef>
          </c:val>
        </c:ser>
        <c:dLbls>
          <c:showLegendKey val="0"/>
          <c:showVal val="1"/>
          <c:showCatName val="0"/>
          <c:showSerName val="0"/>
          <c:showPercent val="0"/>
          <c:showBubbleSize val="0"/>
        </c:dLbls>
        <c:gapWidth val="150"/>
        <c:overlap val="-25"/>
        <c:axId val="187120064"/>
        <c:axId val="187120624"/>
      </c:barChart>
      <c:catAx>
        <c:axId val="1871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rebuchet MS" pitchFamily="34" charset="0"/>
                <a:ea typeface="+mn-ea"/>
                <a:cs typeface="+mn-cs"/>
              </a:defRPr>
            </a:pPr>
            <a:endParaRPr lang="es-MX"/>
          </a:p>
        </c:txPr>
        <c:crossAx val="187120624"/>
        <c:crosses val="autoZero"/>
        <c:auto val="1"/>
        <c:lblAlgn val="ctr"/>
        <c:lblOffset val="100"/>
        <c:noMultiLvlLbl val="0"/>
      </c:catAx>
      <c:valAx>
        <c:axId val="187120624"/>
        <c:scaling>
          <c:orientation val="minMax"/>
        </c:scaling>
        <c:delete val="1"/>
        <c:axPos val="l"/>
        <c:numFmt formatCode="0%" sourceLinked="1"/>
        <c:majorTickMark val="none"/>
        <c:minorTickMark val="none"/>
        <c:tickLblPos val="none"/>
        <c:crossAx val="1871200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0"/>
            <c:invertIfNegative val="0"/>
            <c:bubble3D val="0"/>
            <c:spPr>
              <a:solidFill>
                <a:srgbClr val="C00000"/>
              </a:solidFill>
            </c:spPr>
          </c:dPt>
          <c:dPt>
            <c:idx val="1"/>
            <c:invertIfNegative val="0"/>
            <c:bubble3D val="0"/>
            <c:spPr>
              <a:solidFill>
                <a:srgbClr val="C00000"/>
              </a:solidFill>
            </c:spPr>
          </c:dPt>
          <c:dPt>
            <c:idx val="2"/>
            <c:invertIfNegative val="0"/>
            <c:bubble3D val="0"/>
            <c:spPr>
              <a:solidFill>
                <a:srgbClr val="C00000"/>
              </a:solidFill>
            </c:spPr>
          </c:dPt>
          <c:dPt>
            <c:idx val="3"/>
            <c:invertIfNegative val="0"/>
            <c:bubble3D val="0"/>
            <c:spPr>
              <a:solidFill>
                <a:srgbClr val="C00000"/>
              </a:solidFill>
            </c:spPr>
          </c:dPt>
          <c:dPt>
            <c:idx val="4"/>
            <c:invertIfNegative val="0"/>
            <c:bubble3D val="0"/>
            <c:spPr>
              <a:solidFill>
                <a:srgbClr val="C00000"/>
              </a:solidFill>
            </c:spPr>
          </c:dPt>
          <c:dPt>
            <c:idx val="5"/>
            <c:invertIfNegative val="0"/>
            <c:bubble3D val="0"/>
            <c:spPr>
              <a:solidFill>
                <a:srgbClr val="1D877A"/>
              </a:solidFill>
            </c:spPr>
          </c:dPt>
          <c:dPt>
            <c:idx val="6"/>
            <c:invertIfNegative val="0"/>
            <c:bubble3D val="0"/>
            <c:spPr>
              <a:solidFill>
                <a:srgbClr val="1D877A"/>
              </a:solidFill>
            </c:spPr>
          </c:dPt>
          <c:dPt>
            <c:idx val="7"/>
            <c:invertIfNegative val="0"/>
            <c:bubble3D val="0"/>
            <c:spPr>
              <a:solidFill>
                <a:srgbClr val="C00000"/>
              </a:solidFill>
            </c:spPr>
          </c:dPt>
          <c:dPt>
            <c:idx val="8"/>
            <c:invertIfNegative val="0"/>
            <c:bubble3D val="0"/>
            <c:spPr>
              <a:solidFill>
                <a:srgbClr val="C00000"/>
              </a:solidFill>
            </c:spPr>
          </c:dPt>
          <c:dPt>
            <c:idx val="9"/>
            <c:invertIfNegative val="0"/>
            <c:bubble3D val="0"/>
            <c:spPr>
              <a:solidFill>
                <a:srgbClr val="C00000"/>
              </a:solidFill>
            </c:spPr>
          </c:dPt>
          <c:dLbls>
            <c:spPr>
              <a:noFill/>
              <a:ln>
                <a:noFill/>
              </a:ln>
              <a:effectLst/>
            </c:spPr>
            <c:txPr>
              <a:bodyPr/>
              <a:lstStyle/>
              <a:p>
                <a:pPr>
                  <a:defRPr sz="1800" b="1"/>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Hoja2!$B$2:$B$11</c:f>
              <c:strCache>
                <c:ptCount val="10"/>
                <c:pt idx="0">
                  <c:v>Tlajomulco de Zuñiga</c:v>
                </c:pt>
                <c:pt idx="1">
                  <c:v>Guadalajara</c:v>
                </c:pt>
                <c:pt idx="2">
                  <c:v>Zapopan</c:v>
                </c:pt>
                <c:pt idx="3">
                  <c:v>Ocotlán</c:v>
                </c:pt>
                <c:pt idx="4">
                  <c:v>San Pedro Tlaquepaque</c:v>
                </c:pt>
                <c:pt idx="5">
                  <c:v>Acapulco</c:v>
                </c:pt>
                <c:pt idx="6">
                  <c:v>Delicias</c:v>
                </c:pt>
                <c:pt idx="7">
                  <c:v>Zapotlán el Grande</c:v>
                </c:pt>
                <c:pt idx="8">
                  <c:v>Autlán de Navarro</c:v>
                </c:pt>
                <c:pt idx="9">
                  <c:v>Tepatitlán</c:v>
                </c:pt>
              </c:strCache>
            </c:strRef>
          </c:cat>
          <c:val>
            <c:numRef>
              <c:f>Hoja2!$C$2:$C$11</c:f>
              <c:numCache>
                <c:formatCode>0%</c:formatCode>
                <c:ptCount val="10"/>
                <c:pt idx="0">
                  <c:v>0.98199999999999998</c:v>
                </c:pt>
                <c:pt idx="1">
                  <c:v>0.96199999999999997</c:v>
                </c:pt>
                <c:pt idx="2">
                  <c:v>0.94199999999999995</c:v>
                </c:pt>
                <c:pt idx="3">
                  <c:v>0.80600000000000005</c:v>
                </c:pt>
                <c:pt idx="4">
                  <c:v>0.71699999999999997</c:v>
                </c:pt>
                <c:pt idx="5">
                  <c:v>0.71499999999999997</c:v>
                </c:pt>
                <c:pt idx="6">
                  <c:v>0.51600000000000001</c:v>
                </c:pt>
                <c:pt idx="7">
                  <c:v>0.49099999999999999</c:v>
                </c:pt>
                <c:pt idx="8">
                  <c:v>0.34100000000000003</c:v>
                </c:pt>
                <c:pt idx="9">
                  <c:v>0.33800000000000002</c:v>
                </c:pt>
              </c:numCache>
            </c:numRef>
          </c:val>
        </c:ser>
        <c:dLbls>
          <c:showLegendKey val="0"/>
          <c:showVal val="1"/>
          <c:showCatName val="0"/>
          <c:showSerName val="0"/>
          <c:showPercent val="0"/>
          <c:showBubbleSize val="0"/>
        </c:dLbls>
        <c:gapWidth val="150"/>
        <c:overlap val="-25"/>
        <c:axId val="187122864"/>
        <c:axId val="187123424"/>
      </c:barChart>
      <c:catAx>
        <c:axId val="187122864"/>
        <c:scaling>
          <c:orientation val="minMax"/>
        </c:scaling>
        <c:delete val="0"/>
        <c:axPos val="b"/>
        <c:numFmt formatCode="General" sourceLinked="0"/>
        <c:majorTickMark val="none"/>
        <c:minorTickMark val="none"/>
        <c:tickLblPos val="nextTo"/>
        <c:txPr>
          <a:bodyPr/>
          <a:lstStyle/>
          <a:p>
            <a:pPr>
              <a:defRPr sz="1200" b="1">
                <a:latin typeface="Trebuchet MS" pitchFamily="34" charset="0"/>
              </a:defRPr>
            </a:pPr>
            <a:endParaRPr lang="es-MX"/>
          </a:p>
        </c:txPr>
        <c:crossAx val="187123424"/>
        <c:crosses val="autoZero"/>
        <c:auto val="1"/>
        <c:lblAlgn val="ctr"/>
        <c:lblOffset val="100"/>
        <c:noMultiLvlLbl val="0"/>
      </c:catAx>
      <c:valAx>
        <c:axId val="187123424"/>
        <c:scaling>
          <c:orientation val="minMax"/>
        </c:scaling>
        <c:delete val="1"/>
        <c:axPos val="l"/>
        <c:numFmt formatCode="0%" sourceLinked="1"/>
        <c:majorTickMark val="none"/>
        <c:minorTickMark val="none"/>
        <c:tickLblPos val="none"/>
        <c:crossAx val="187122864"/>
        <c:crosses val="autoZero"/>
        <c:crossBetween val="between"/>
      </c:valAx>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9E243-71EB-4650-A31F-97AF8F82B6F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749E9BA7-AEA2-4E99-B63D-248BE7EDC5A2}">
      <dgm:prSet phldrT="[Texto]" custT="1"/>
      <dgm:spPr>
        <a:solidFill>
          <a:schemeClr val="bg2"/>
        </a:solidFill>
        <a:ln cmpd="sng">
          <a:solidFill>
            <a:srgbClr val="008080"/>
          </a:solidFill>
        </a:ln>
      </dgm:spPr>
      <dgm:t>
        <a:bodyPr/>
        <a:lstStyle/>
        <a:p>
          <a:endParaRPr lang="es-MX" sz="1800" dirty="0" smtClean="0">
            <a:solidFill>
              <a:schemeClr val="tx1"/>
            </a:solidFill>
          </a:endParaRPr>
        </a:p>
        <a:p>
          <a:r>
            <a:rPr lang="es-MX" sz="1800" dirty="0" smtClean="0">
              <a:solidFill>
                <a:schemeClr val="tx1"/>
              </a:solidFill>
            </a:rPr>
            <a:t>1.-</a:t>
          </a:r>
          <a:r>
            <a:rPr lang="es-MX" sz="2400" dirty="0" smtClean="0">
              <a:solidFill>
                <a:schemeClr val="tx1"/>
              </a:solidFill>
            </a:rPr>
            <a:t>Recolección de Información</a:t>
          </a:r>
        </a:p>
        <a:p>
          <a:r>
            <a:rPr lang="es-MX" sz="1800" dirty="0" smtClean="0">
              <a:solidFill>
                <a:schemeClr val="tx1"/>
              </a:solidFill>
            </a:rPr>
            <a:t>-Información disponible en las páginas web</a:t>
          </a:r>
        </a:p>
        <a:p>
          <a:r>
            <a:rPr lang="es-MX" sz="1800" dirty="0" smtClean="0">
              <a:solidFill>
                <a:schemeClr val="tx1"/>
              </a:solidFill>
            </a:rPr>
            <a:t>-La información que los funcionarios municipales ponen a disposición  de los ciudadanos en medios electrónicos</a:t>
          </a:r>
          <a:r>
            <a:rPr lang="es-MX" sz="1800" dirty="0" smtClean="0"/>
            <a:t>.</a:t>
          </a:r>
        </a:p>
        <a:p>
          <a:endParaRPr lang="es-MX" sz="1000" dirty="0" smtClean="0"/>
        </a:p>
        <a:p>
          <a:endParaRPr lang="es-MX" sz="1000" dirty="0"/>
        </a:p>
      </dgm:t>
    </dgm:pt>
    <dgm:pt modelId="{36CE83D7-E112-40C9-A6D6-520BA76699CE}" type="parTrans" cxnId="{46BB42AB-0BFC-496F-84AD-597AE6E726B2}">
      <dgm:prSet/>
      <dgm:spPr/>
      <dgm:t>
        <a:bodyPr/>
        <a:lstStyle/>
        <a:p>
          <a:endParaRPr lang="es-MX"/>
        </a:p>
      </dgm:t>
    </dgm:pt>
    <dgm:pt modelId="{C4EA2068-C493-484D-B009-21E368A58749}" type="sibTrans" cxnId="{46BB42AB-0BFC-496F-84AD-597AE6E726B2}">
      <dgm:prSet/>
      <dgm:spPr>
        <a:solidFill>
          <a:srgbClr val="C00000">
            <a:alpha val="90000"/>
          </a:srgbClr>
        </a:solidFill>
      </dgm:spPr>
      <dgm:t>
        <a:bodyPr/>
        <a:lstStyle/>
        <a:p>
          <a:endParaRPr lang="es-MX">
            <a:solidFill>
              <a:srgbClr val="FF3300"/>
            </a:solidFill>
          </a:endParaRPr>
        </a:p>
      </dgm:t>
    </dgm:pt>
    <dgm:pt modelId="{8E0A520E-3CE0-4B33-8324-CDA1C874496F}">
      <dgm:prSet phldrT="[Texto]" custT="1"/>
      <dgm:spPr>
        <a:solidFill>
          <a:schemeClr val="bg2"/>
        </a:solidFill>
        <a:ln cmpd="sng">
          <a:solidFill>
            <a:srgbClr val="008080"/>
          </a:solidFill>
        </a:ln>
      </dgm:spPr>
      <dgm:t>
        <a:bodyPr/>
        <a:lstStyle/>
        <a:p>
          <a:r>
            <a:rPr lang="es-MX" sz="2400" dirty="0" smtClean="0">
              <a:solidFill>
                <a:schemeClr val="tx1"/>
              </a:solidFill>
            </a:rPr>
            <a:t>2.Verificación de la accesibilidad de la información</a:t>
          </a:r>
          <a:endParaRPr lang="es-MX" sz="2400" dirty="0">
            <a:solidFill>
              <a:schemeClr val="tx1"/>
            </a:solidFill>
          </a:endParaRPr>
        </a:p>
      </dgm:t>
    </dgm:pt>
    <dgm:pt modelId="{8FF9767A-0041-4ECE-986E-746096C0AE27}" type="parTrans" cxnId="{88C4480E-3004-40D0-8569-8BCE6D920A1F}">
      <dgm:prSet/>
      <dgm:spPr/>
      <dgm:t>
        <a:bodyPr/>
        <a:lstStyle/>
        <a:p>
          <a:endParaRPr lang="es-MX"/>
        </a:p>
      </dgm:t>
    </dgm:pt>
    <dgm:pt modelId="{A9207036-834E-4577-851B-5350F92E3DE4}" type="sibTrans" cxnId="{88C4480E-3004-40D0-8569-8BCE6D920A1F}">
      <dgm:prSet/>
      <dgm:spPr>
        <a:solidFill>
          <a:srgbClr val="C00000">
            <a:alpha val="90000"/>
          </a:srgbClr>
        </a:solidFill>
      </dgm:spPr>
      <dgm:t>
        <a:bodyPr/>
        <a:lstStyle/>
        <a:p>
          <a:endParaRPr lang="es-MX"/>
        </a:p>
      </dgm:t>
    </dgm:pt>
    <dgm:pt modelId="{021811AA-DE54-4010-82DF-5E115AB00974}">
      <dgm:prSet phldrT="[Texto]" custT="1"/>
      <dgm:spPr>
        <a:solidFill>
          <a:schemeClr val="bg2"/>
        </a:solidFill>
        <a:ln>
          <a:solidFill>
            <a:srgbClr val="008080"/>
          </a:solidFill>
        </a:ln>
      </dgm:spPr>
      <dgm:t>
        <a:bodyPr/>
        <a:lstStyle/>
        <a:p>
          <a:r>
            <a:rPr lang="es-MX" sz="2400" dirty="0" smtClean="0">
              <a:solidFill>
                <a:schemeClr val="tx1"/>
              </a:solidFill>
            </a:rPr>
            <a:t>4.Presentación de resultados a autoridades municipales</a:t>
          </a:r>
          <a:endParaRPr lang="es-MX" sz="2400" dirty="0">
            <a:solidFill>
              <a:schemeClr val="tx1"/>
            </a:solidFill>
          </a:endParaRPr>
        </a:p>
      </dgm:t>
    </dgm:pt>
    <dgm:pt modelId="{49A4E5A6-947E-4A03-BAB0-2C4089065E3E}" type="parTrans" cxnId="{55CB396E-0ABA-46C3-8907-29CF5E1BFA48}">
      <dgm:prSet/>
      <dgm:spPr/>
      <dgm:t>
        <a:bodyPr/>
        <a:lstStyle/>
        <a:p>
          <a:endParaRPr lang="es-MX"/>
        </a:p>
      </dgm:t>
    </dgm:pt>
    <dgm:pt modelId="{70E53DE7-DDAE-4589-AD8A-477AFADB8CFC}" type="sibTrans" cxnId="{55CB396E-0ABA-46C3-8907-29CF5E1BFA48}">
      <dgm:prSet/>
      <dgm:spPr>
        <a:solidFill>
          <a:srgbClr val="C00000">
            <a:alpha val="90000"/>
          </a:srgbClr>
        </a:solidFill>
      </dgm:spPr>
      <dgm:t>
        <a:bodyPr/>
        <a:lstStyle/>
        <a:p>
          <a:endParaRPr lang="es-MX"/>
        </a:p>
      </dgm:t>
    </dgm:pt>
    <dgm:pt modelId="{0D91E7C9-A9E9-4177-8545-F3BBF1E32908}">
      <dgm:prSet phldrT="[Texto]" custT="1"/>
      <dgm:spPr>
        <a:solidFill>
          <a:schemeClr val="bg2"/>
        </a:solidFill>
        <a:ln>
          <a:solidFill>
            <a:srgbClr val="008080"/>
          </a:solidFill>
        </a:ln>
      </dgm:spPr>
      <dgm:t>
        <a:bodyPr/>
        <a:lstStyle/>
        <a:p>
          <a:r>
            <a:rPr lang="es-MX" sz="2400" dirty="0" smtClean="0">
              <a:solidFill>
                <a:schemeClr val="tx1"/>
              </a:solidFill>
            </a:rPr>
            <a:t>5.Difusión de Resultados</a:t>
          </a:r>
          <a:endParaRPr lang="es-MX" sz="2400" dirty="0">
            <a:solidFill>
              <a:schemeClr val="tx1"/>
            </a:solidFill>
          </a:endParaRPr>
        </a:p>
      </dgm:t>
    </dgm:pt>
    <dgm:pt modelId="{B68833DF-E09B-4F22-83E8-0BE8638011A6}" type="parTrans" cxnId="{8E6E37C6-DD9A-4D1D-834A-CEA961B4BCEE}">
      <dgm:prSet/>
      <dgm:spPr/>
      <dgm:t>
        <a:bodyPr/>
        <a:lstStyle/>
        <a:p>
          <a:endParaRPr lang="es-MX"/>
        </a:p>
      </dgm:t>
    </dgm:pt>
    <dgm:pt modelId="{E5CC527C-3A7E-4696-8FE7-B52DF31448C0}" type="sibTrans" cxnId="{8E6E37C6-DD9A-4D1D-834A-CEA961B4BCEE}">
      <dgm:prSet/>
      <dgm:spPr/>
      <dgm:t>
        <a:bodyPr/>
        <a:lstStyle/>
        <a:p>
          <a:endParaRPr lang="es-MX"/>
        </a:p>
      </dgm:t>
    </dgm:pt>
    <dgm:pt modelId="{3F4651FA-5305-48C1-9529-1A20CB0FAAC3}" type="pres">
      <dgm:prSet presAssocID="{D719E243-71EB-4650-A31F-97AF8F82B6F2}" presName="outerComposite" presStyleCnt="0">
        <dgm:presLayoutVars>
          <dgm:chMax val="5"/>
          <dgm:dir/>
          <dgm:resizeHandles val="exact"/>
        </dgm:presLayoutVars>
      </dgm:prSet>
      <dgm:spPr/>
      <dgm:t>
        <a:bodyPr/>
        <a:lstStyle/>
        <a:p>
          <a:endParaRPr lang="es-MX"/>
        </a:p>
      </dgm:t>
    </dgm:pt>
    <dgm:pt modelId="{97C93DA0-7330-4D83-9C67-B7B68127D8FB}" type="pres">
      <dgm:prSet presAssocID="{D719E243-71EB-4650-A31F-97AF8F82B6F2}" presName="dummyMaxCanvas" presStyleCnt="0">
        <dgm:presLayoutVars/>
      </dgm:prSet>
      <dgm:spPr/>
    </dgm:pt>
    <dgm:pt modelId="{082B1258-2B27-41FD-B732-4A1038D1DAB2}" type="pres">
      <dgm:prSet presAssocID="{D719E243-71EB-4650-A31F-97AF8F82B6F2}" presName="FourNodes_1" presStyleLbl="node1" presStyleIdx="0" presStyleCnt="4" custScaleX="102071" custScaleY="141309" custLinFactNeighborX="7340" custLinFactNeighborY="24570">
        <dgm:presLayoutVars>
          <dgm:bulletEnabled val="1"/>
        </dgm:presLayoutVars>
      </dgm:prSet>
      <dgm:spPr/>
      <dgm:t>
        <a:bodyPr/>
        <a:lstStyle/>
        <a:p>
          <a:endParaRPr lang="es-MX"/>
        </a:p>
      </dgm:t>
    </dgm:pt>
    <dgm:pt modelId="{D5C22849-021F-4B8E-BEF7-061C08AC625D}" type="pres">
      <dgm:prSet presAssocID="{D719E243-71EB-4650-A31F-97AF8F82B6F2}" presName="FourNodes_2" presStyleLbl="node1" presStyleIdx="1" presStyleCnt="4" custScaleX="89620" custScaleY="64894" custLinFactNeighborX="940" custLinFactNeighborY="12545">
        <dgm:presLayoutVars>
          <dgm:bulletEnabled val="1"/>
        </dgm:presLayoutVars>
      </dgm:prSet>
      <dgm:spPr/>
      <dgm:t>
        <a:bodyPr/>
        <a:lstStyle/>
        <a:p>
          <a:endParaRPr lang="es-MX"/>
        </a:p>
      </dgm:t>
    </dgm:pt>
    <dgm:pt modelId="{807F9717-388B-470A-8D76-FA5E931A8AC1}" type="pres">
      <dgm:prSet presAssocID="{D719E243-71EB-4650-A31F-97AF8F82B6F2}" presName="FourNodes_3" presStyleLbl="node1" presStyleIdx="2" presStyleCnt="4" custScaleX="67391" custScaleY="85733" custLinFactNeighborX="-5549" custLinFactNeighborY="46323">
        <dgm:presLayoutVars>
          <dgm:bulletEnabled val="1"/>
        </dgm:presLayoutVars>
      </dgm:prSet>
      <dgm:spPr/>
      <dgm:t>
        <a:bodyPr/>
        <a:lstStyle/>
        <a:p>
          <a:endParaRPr lang="es-MX"/>
        </a:p>
      </dgm:t>
    </dgm:pt>
    <dgm:pt modelId="{B21C05A8-F9C1-46E4-BE74-9AC55FAD3F11}" type="pres">
      <dgm:prSet presAssocID="{D719E243-71EB-4650-A31F-97AF8F82B6F2}" presName="FourNodes_4" presStyleLbl="node1" presStyleIdx="3" presStyleCnt="4" custAng="10800000" custFlipVert="1" custScaleX="49793" custScaleY="58519" custLinFactNeighborX="-15645" custLinFactNeighborY="18694">
        <dgm:presLayoutVars>
          <dgm:bulletEnabled val="1"/>
        </dgm:presLayoutVars>
      </dgm:prSet>
      <dgm:spPr/>
      <dgm:t>
        <a:bodyPr/>
        <a:lstStyle/>
        <a:p>
          <a:endParaRPr lang="es-MX"/>
        </a:p>
      </dgm:t>
    </dgm:pt>
    <dgm:pt modelId="{D512AF15-4EA3-4D6C-AF30-9DF3C6826A74}" type="pres">
      <dgm:prSet presAssocID="{D719E243-71EB-4650-A31F-97AF8F82B6F2}" presName="FourConn_1-2" presStyleLbl="fgAccFollowNode1" presStyleIdx="0" presStyleCnt="3" custLinFactX="100000" custLinFactNeighborX="102783" custLinFactNeighborY="-12559">
        <dgm:presLayoutVars>
          <dgm:bulletEnabled val="1"/>
        </dgm:presLayoutVars>
      </dgm:prSet>
      <dgm:spPr/>
      <dgm:t>
        <a:bodyPr/>
        <a:lstStyle/>
        <a:p>
          <a:endParaRPr lang="es-MX"/>
        </a:p>
      </dgm:t>
    </dgm:pt>
    <dgm:pt modelId="{959AE5F6-30BD-4CE1-9051-9336A24EAA03}" type="pres">
      <dgm:prSet presAssocID="{D719E243-71EB-4650-A31F-97AF8F82B6F2}" presName="FourConn_2-3" presStyleLbl="fgAccFollowNode1" presStyleIdx="1" presStyleCnt="3" custLinFactX="29025" custLinFactNeighborX="100000" custLinFactNeighborY="-14827">
        <dgm:presLayoutVars>
          <dgm:bulletEnabled val="1"/>
        </dgm:presLayoutVars>
      </dgm:prSet>
      <dgm:spPr/>
      <dgm:t>
        <a:bodyPr/>
        <a:lstStyle/>
        <a:p>
          <a:endParaRPr lang="es-MX"/>
        </a:p>
      </dgm:t>
    </dgm:pt>
    <dgm:pt modelId="{23AB3606-BF40-4E43-9641-4BC5E1A6C4F6}" type="pres">
      <dgm:prSet presAssocID="{D719E243-71EB-4650-A31F-97AF8F82B6F2}" presName="FourConn_3-4" presStyleLbl="fgAccFollowNode1" presStyleIdx="2" presStyleCnt="3" custLinFactNeighborX="56369" custLinFactNeighborY="1805">
        <dgm:presLayoutVars>
          <dgm:bulletEnabled val="1"/>
        </dgm:presLayoutVars>
      </dgm:prSet>
      <dgm:spPr/>
      <dgm:t>
        <a:bodyPr/>
        <a:lstStyle/>
        <a:p>
          <a:endParaRPr lang="es-MX"/>
        </a:p>
      </dgm:t>
    </dgm:pt>
    <dgm:pt modelId="{9DDA76E5-3B4B-4A4F-BC39-9D6895C0CAE5}" type="pres">
      <dgm:prSet presAssocID="{D719E243-71EB-4650-A31F-97AF8F82B6F2}" presName="FourNodes_1_text" presStyleLbl="node1" presStyleIdx="3" presStyleCnt="4">
        <dgm:presLayoutVars>
          <dgm:bulletEnabled val="1"/>
        </dgm:presLayoutVars>
      </dgm:prSet>
      <dgm:spPr/>
      <dgm:t>
        <a:bodyPr/>
        <a:lstStyle/>
        <a:p>
          <a:endParaRPr lang="es-MX"/>
        </a:p>
      </dgm:t>
    </dgm:pt>
    <dgm:pt modelId="{1266C199-9AC8-4C66-B1EC-0F4EEE5F7386}" type="pres">
      <dgm:prSet presAssocID="{D719E243-71EB-4650-A31F-97AF8F82B6F2}" presName="FourNodes_2_text" presStyleLbl="node1" presStyleIdx="3" presStyleCnt="4">
        <dgm:presLayoutVars>
          <dgm:bulletEnabled val="1"/>
        </dgm:presLayoutVars>
      </dgm:prSet>
      <dgm:spPr/>
      <dgm:t>
        <a:bodyPr/>
        <a:lstStyle/>
        <a:p>
          <a:endParaRPr lang="es-MX"/>
        </a:p>
      </dgm:t>
    </dgm:pt>
    <dgm:pt modelId="{F01E0941-5B40-4C68-BED4-26887A96933A}" type="pres">
      <dgm:prSet presAssocID="{D719E243-71EB-4650-A31F-97AF8F82B6F2}" presName="FourNodes_3_text" presStyleLbl="node1" presStyleIdx="3" presStyleCnt="4">
        <dgm:presLayoutVars>
          <dgm:bulletEnabled val="1"/>
        </dgm:presLayoutVars>
      </dgm:prSet>
      <dgm:spPr/>
      <dgm:t>
        <a:bodyPr/>
        <a:lstStyle/>
        <a:p>
          <a:endParaRPr lang="es-MX"/>
        </a:p>
      </dgm:t>
    </dgm:pt>
    <dgm:pt modelId="{EC16E23D-05BE-4775-8C2D-ED7C042AE9E9}" type="pres">
      <dgm:prSet presAssocID="{D719E243-71EB-4650-A31F-97AF8F82B6F2}" presName="FourNodes_4_text" presStyleLbl="node1" presStyleIdx="3" presStyleCnt="4">
        <dgm:presLayoutVars>
          <dgm:bulletEnabled val="1"/>
        </dgm:presLayoutVars>
      </dgm:prSet>
      <dgm:spPr/>
      <dgm:t>
        <a:bodyPr/>
        <a:lstStyle/>
        <a:p>
          <a:endParaRPr lang="es-MX"/>
        </a:p>
      </dgm:t>
    </dgm:pt>
  </dgm:ptLst>
  <dgm:cxnLst>
    <dgm:cxn modelId="{E672DAE5-AD37-4895-BD85-32AB1A9926FC}" type="presOf" srcId="{0D91E7C9-A9E9-4177-8545-F3BBF1E32908}" destId="{B21C05A8-F9C1-46E4-BE74-9AC55FAD3F11}" srcOrd="0" destOrd="0" presId="urn:microsoft.com/office/officeart/2005/8/layout/vProcess5"/>
    <dgm:cxn modelId="{ACC3CE6D-9F8F-44B0-BEFD-C4063B9B93CA}" type="presOf" srcId="{021811AA-DE54-4010-82DF-5E115AB00974}" destId="{F01E0941-5B40-4C68-BED4-26887A96933A}" srcOrd="1" destOrd="0" presId="urn:microsoft.com/office/officeart/2005/8/layout/vProcess5"/>
    <dgm:cxn modelId="{A7DF80BD-B990-4644-A1C8-6DF8CE66D31C}" type="presOf" srcId="{A9207036-834E-4577-851B-5350F92E3DE4}" destId="{959AE5F6-30BD-4CE1-9051-9336A24EAA03}" srcOrd="0" destOrd="0" presId="urn:microsoft.com/office/officeart/2005/8/layout/vProcess5"/>
    <dgm:cxn modelId="{C24DAF0E-EF4B-4A9C-9F69-A0FFCD49C4DC}" type="presOf" srcId="{749E9BA7-AEA2-4E99-B63D-248BE7EDC5A2}" destId="{9DDA76E5-3B4B-4A4F-BC39-9D6895C0CAE5}" srcOrd="1" destOrd="0" presId="urn:microsoft.com/office/officeart/2005/8/layout/vProcess5"/>
    <dgm:cxn modelId="{46BB42AB-0BFC-496F-84AD-597AE6E726B2}" srcId="{D719E243-71EB-4650-A31F-97AF8F82B6F2}" destId="{749E9BA7-AEA2-4E99-B63D-248BE7EDC5A2}" srcOrd="0" destOrd="0" parTransId="{36CE83D7-E112-40C9-A6D6-520BA76699CE}" sibTransId="{C4EA2068-C493-484D-B009-21E368A58749}"/>
    <dgm:cxn modelId="{F45AFAA9-14DB-453B-ABE5-9444F63667B2}" type="presOf" srcId="{D719E243-71EB-4650-A31F-97AF8F82B6F2}" destId="{3F4651FA-5305-48C1-9529-1A20CB0FAAC3}" srcOrd="0" destOrd="0" presId="urn:microsoft.com/office/officeart/2005/8/layout/vProcess5"/>
    <dgm:cxn modelId="{825BD7B5-A3A2-4A8F-9C73-8895C3090D2A}" type="presOf" srcId="{8E0A520E-3CE0-4B33-8324-CDA1C874496F}" destId="{D5C22849-021F-4B8E-BEF7-061C08AC625D}" srcOrd="0" destOrd="0" presId="urn:microsoft.com/office/officeart/2005/8/layout/vProcess5"/>
    <dgm:cxn modelId="{04818876-D26F-4841-8544-5F1B15A3DD09}" type="presOf" srcId="{8E0A520E-3CE0-4B33-8324-CDA1C874496F}" destId="{1266C199-9AC8-4C66-B1EC-0F4EEE5F7386}" srcOrd="1" destOrd="0" presId="urn:microsoft.com/office/officeart/2005/8/layout/vProcess5"/>
    <dgm:cxn modelId="{82FC2C6F-1FE2-4C27-AB31-F98B81AE96DF}" type="presOf" srcId="{C4EA2068-C493-484D-B009-21E368A58749}" destId="{D512AF15-4EA3-4D6C-AF30-9DF3C6826A74}" srcOrd="0" destOrd="0" presId="urn:microsoft.com/office/officeart/2005/8/layout/vProcess5"/>
    <dgm:cxn modelId="{50098559-9C05-4F00-A4DB-4C8E3C9D0EAB}" type="presOf" srcId="{021811AA-DE54-4010-82DF-5E115AB00974}" destId="{807F9717-388B-470A-8D76-FA5E931A8AC1}" srcOrd="0" destOrd="0" presId="urn:microsoft.com/office/officeart/2005/8/layout/vProcess5"/>
    <dgm:cxn modelId="{A74CD2F1-88E1-40E2-9C26-8F391192DCF9}" type="presOf" srcId="{749E9BA7-AEA2-4E99-B63D-248BE7EDC5A2}" destId="{082B1258-2B27-41FD-B732-4A1038D1DAB2}" srcOrd="0" destOrd="0" presId="urn:microsoft.com/office/officeart/2005/8/layout/vProcess5"/>
    <dgm:cxn modelId="{8E6E37C6-DD9A-4D1D-834A-CEA961B4BCEE}" srcId="{D719E243-71EB-4650-A31F-97AF8F82B6F2}" destId="{0D91E7C9-A9E9-4177-8545-F3BBF1E32908}" srcOrd="3" destOrd="0" parTransId="{B68833DF-E09B-4F22-83E8-0BE8638011A6}" sibTransId="{E5CC527C-3A7E-4696-8FE7-B52DF31448C0}"/>
    <dgm:cxn modelId="{88C4480E-3004-40D0-8569-8BCE6D920A1F}" srcId="{D719E243-71EB-4650-A31F-97AF8F82B6F2}" destId="{8E0A520E-3CE0-4B33-8324-CDA1C874496F}" srcOrd="1" destOrd="0" parTransId="{8FF9767A-0041-4ECE-986E-746096C0AE27}" sibTransId="{A9207036-834E-4577-851B-5350F92E3DE4}"/>
    <dgm:cxn modelId="{EB0C8C58-33DD-4361-957D-639F740B658D}" type="presOf" srcId="{0D91E7C9-A9E9-4177-8545-F3BBF1E32908}" destId="{EC16E23D-05BE-4775-8C2D-ED7C042AE9E9}" srcOrd="1" destOrd="0" presId="urn:microsoft.com/office/officeart/2005/8/layout/vProcess5"/>
    <dgm:cxn modelId="{6EE70A93-96CB-431A-BE8C-784ED2183D24}" type="presOf" srcId="{70E53DE7-DDAE-4589-AD8A-477AFADB8CFC}" destId="{23AB3606-BF40-4E43-9641-4BC5E1A6C4F6}" srcOrd="0" destOrd="0" presId="urn:microsoft.com/office/officeart/2005/8/layout/vProcess5"/>
    <dgm:cxn modelId="{55CB396E-0ABA-46C3-8907-29CF5E1BFA48}" srcId="{D719E243-71EB-4650-A31F-97AF8F82B6F2}" destId="{021811AA-DE54-4010-82DF-5E115AB00974}" srcOrd="2" destOrd="0" parTransId="{49A4E5A6-947E-4A03-BAB0-2C4089065E3E}" sibTransId="{70E53DE7-DDAE-4589-AD8A-477AFADB8CFC}"/>
    <dgm:cxn modelId="{D5C22C56-0F77-4C39-BD96-BA31CB10A76A}" type="presParOf" srcId="{3F4651FA-5305-48C1-9529-1A20CB0FAAC3}" destId="{97C93DA0-7330-4D83-9C67-B7B68127D8FB}" srcOrd="0" destOrd="0" presId="urn:microsoft.com/office/officeart/2005/8/layout/vProcess5"/>
    <dgm:cxn modelId="{A217938C-B8EF-48BA-B790-2B8B8449EF93}" type="presParOf" srcId="{3F4651FA-5305-48C1-9529-1A20CB0FAAC3}" destId="{082B1258-2B27-41FD-B732-4A1038D1DAB2}" srcOrd="1" destOrd="0" presId="urn:microsoft.com/office/officeart/2005/8/layout/vProcess5"/>
    <dgm:cxn modelId="{0E165D74-0430-47DE-91FC-1982029B6BB1}" type="presParOf" srcId="{3F4651FA-5305-48C1-9529-1A20CB0FAAC3}" destId="{D5C22849-021F-4B8E-BEF7-061C08AC625D}" srcOrd="2" destOrd="0" presId="urn:microsoft.com/office/officeart/2005/8/layout/vProcess5"/>
    <dgm:cxn modelId="{4A4FFE1D-9E08-425D-A1BB-156D69BBC7BF}" type="presParOf" srcId="{3F4651FA-5305-48C1-9529-1A20CB0FAAC3}" destId="{807F9717-388B-470A-8D76-FA5E931A8AC1}" srcOrd="3" destOrd="0" presId="urn:microsoft.com/office/officeart/2005/8/layout/vProcess5"/>
    <dgm:cxn modelId="{FE8F936D-7AFB-4FEF-B7B6-AB8DA11CA680}" type="presParOf" srcId="{3F4651FA-5305-48C1-9529-1A20CB0FAAC3}" destId="{B21C05A8-F9C1-46E4-BE74-9AC55FAD3F11}" srcOrd="4" destOrd="0" presId="urn:microsoft.com/office/officeart/2005/8/layout/vProcess5"/>
    <dgm:cxn modelId="{A260C118-EF97-47C9-8E6B-BAEE0D3F3475}" type="presParOf" srcId="{3F4651FA-5305-48C1-9529-1A20CB0FAAC3}" destId="{D512AF15-4EA3-4D6C-AF30-9DF3C6826A74}" srcOrd="5" destOrd="0" presId="urn:microsoft.com/office/officeart/2005/8/layout/vProcess5"/>
    <dgm:cxn modelId="{152472E3-75A5-4974-AF6E-EA91BD8B0798}" type="presParOf" srcId="{3F4651FA-5305-48C1-9529-1A20CB0FAAC3}" destId="{959AE5F6-30BD-4CE1-9051-9336A24EAA03}" srcOrd="6" destOrd="0" presId="urn:microsoft.com/office/officeart/2005/8/layout/vProcess5"/>
    <dgm:cxn modelId="{C007FE77-A81B-4E93-B8EE-102E36DAEB04}" type="presParOf" srcId="{3F4651FA-5305-48C1-9529-1A20CB0FAAC3}" destId="{23AB3606-BF40-4E43-9641-4BC5E1A6C4F6}" srcOrd="7" destOrd="0" presId="urn:microsoft.com/office/officeart/2005/8/layout/vProcess5"/>
    <dgm:cxn modelId="{29322093-2073-4FC1-9908-34924D58BC3B}" type="presParOf" srcId="{3F4651FA-5305-48C1-9529-1A20CB0FAAC3}" destId="{9DDA76E5-3B4B-4A4F-BC39-9D6895C0CAE5}" srcOrd="8" destOrd="0" presId="urn:microsoft.com/office/officeart/2005/8/layout/vProcess5"/>
    <dgm:cxn modelId="{33CE8F61-D21B-4F42-B61C-88DDD3C52683}" type="presParOf" srcId="{3F4651FA-5305-48C1-9529-1A20CB0FAAC3}" destId="{1266C199-9AC8-4C66-B1EC-0F4EEE5F7386}" srcOrd="9" destOrd="0" presId="urn:microsoft.com/office/officeart/2005/8/layout/vProcess5"/>
    <dgm:cxn modelId="{CA06EB83-3B6E-4F7E-9F8F-535619370F72}" type="presParOf" srcId="{3F4651FA-5305-48C1-9529-1A20CB0FAAC3}" destId="{F01E0941-5B40-4C68-BED4-26887A96933A}" srcOrd="10" destOrd="0" presId="urn:microsoft.com/office/officeart/2005/8/layout/vProcess5"/>
    <dgm:cxn modelId="{5B9F52F2-4419-4502-BF5A-945E26F8BD75}" type="presParOf" srcId="{3F4651FA-5305-48C1-9529-1A20CB0FAAC3}" destId="{EC16E23D-05BE-4775-8C2D-ED7C042AE9E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A295F5-9419-4395-AC3A-CE93ADC9DAFD}"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s-MX"/>
        </a:p>
      </dgm:t>
    </dgm:pt>
    <dgm:pt modelId="{BC8B6566-BEA6-4B49-9EA4-079DFD9D24AA}">
      <dgm:prSet phldrT="[Texto]" custT="1"/>
      <dgm:spPr>
        <a:solidFill>
          <a:srgbClr val="1D877A"/>
        </a:solidFill>
      </dgm:spPr>
      <dgm:t>
        <a:bodyPr/>
        <a:lstStyle/>
        <a:p>
          <a:r>
            <a:rPr lang="es-MX" sz="1900" dirty="0" smtClean="0"/>
            <a:t>Esta evaluación considera a </a:t>
          </a:r>
          <a:r>
            <a:rPr lang="es-MX" sz="2000" u="sng" dirty="0" smtClean="0"/>
            <a:t>74%</a:t>
          </a:r>
          <a:r>
            <a:rPr lang="es-MX" sz="1900" dirty="0" smtClean="0"/>
            <a:t> de la población del estado.</a:t>
          </a:r>
          <a:endParaRPr lang="es-MX" sz="1900" dirty="0"/>
        </a:p>
      </dgm:t>
    </dgm:pt>
    <dgm:pt modelId="{57EDE21C-C0E2-428F-81A2-B728DCE4B057}" type="parTrans" cxnId="{B7A4A238-919C-4345-8F89-C31F21B44F7B}">
      <dgm:prSet/>
      <dgm:spPr/>
      <dgm:t>
        <a:bodyPr/>
        <a:lstStyle/>
        <a:p>
          <a:endParaRPr lang="es-MX"/>
        </a:p>
      </dgm:t>
    </dgm:pt>
    <dgm:pt modelId="{9C7E3EB8-6C74-47D7-AE77-961AD3870971}" type="sibTrans" cxnId="{B7A4A238-919C-4345-8F89-C31F21B44F7B}">
      <dgm:prSet/>
      <dgm:spPr/>
      <dgm:t>
        <a:bodyPr/>
        <a:lstStyle/>
        <a:p>
          <a:endParaRPr lang="es-MX"/>
        </a:p>
      </dgm:t>
    </dgm:pt>
    <dgm:pt modelId="{451C18F0-9C88-4240-BEEA-78AE0DAE0BE8}">
      <dgm:prSet phldrT="[Texto]" custT="1"/>
      <dgm:spPr>
        <a:solidFill>
          <a:srgbClr val="1D877A"/>
        </a:solidFill>
      </dgm:spPr>
      <dgm:t>
        <a:bodyPr/>
        <a:lstStyle/>
        <a:p>
          <a:r>
            <a:rPr lang="es-MX" sz="1900" dirty="0" smtClean="0"/>
            <a:t>Promedio de calificación de municipios: </a:t>
          </a:r>
          <a:r>
            <a:rPr lang="es-MX" sz="2000" u="sng" dirty="0" smtClean="0"/>
            <a:t>34%</a:t>
          </a:r>
          <a:r>
            <a:rPr lang="es-MX" sz="1600" dirty="0" smtClean="0"/>
            <a:t>	</a:t>
          </a:r>
          <a:endParaRPr lang="es-MX" sz="1600" dirty="0"/>
        </a:p>
      </dgm:t>
    </dgm:pt>
    <dgm:pt modelId="{82ECDC4B-DB29-4153-9589-CDCFE5EF2056}" type="parTrans" cxnId="{C5D259BD-02BE-485C-8274-0FC51D4709EF}">
      <dgm:prSet/>
      <dgm:spPr/>
      <dgm:t>
        <a:bodyPr/>
        <a:lstStyle/>
        <a:p>
          <a:endParaRPr lang="es-MX"/>
        </a:p>
      </dgm:t>
    </dgm:pt>
    <dgm:pt modelId="{6DB47503-8F0F-4347-BA98-260B16DBA97F}" type="sibTrans" cxnId="{C5D259BD-02BE-485C-8274-0FC51D4709EF}">
      <dgm:prSet/>
      <dgm:spPr/>
      <dgm:t>
        <a:bodyPr/>
        <a:lstStyle/>
        <a:p>
          <a:endParaRPr lang="es-MX"/>
        </a:p>
      </dgm:t>
    </dgm:pt>
    <dgm:pt modelId="{69DD2284-7CE9-4DD5-AD98-E9873AE4B947}">
      <dgm:prSet phldrT="[Texto]" custT="1"/>
      <dgm:spPr>
        <a:solidFill>
          <a:srgbClr val="1D877A"/>
        </a:solidFill>
      </dgm:spPr>
      <dgm:t>
        <a:bodyPr/>
        <a:lstStyle/>
        <a:p>
          <a:r>
            <a:rPr lang="es-MX" sz="1900" dirty="0" smtClean="0"/>
            <a:t>El Bloque más transparente es: </a:t>
          </a:r>
          <a:r>
            <a:rPr lang="es-MX" sz="1900" u="sng" dirty="0" smtClean="0"/>
            <a:t>Aten</a:t>
          </a:r>
          <a:r>
            <a:rPr lang="es-MX" sz="2000" u="sng" dirty="0" smtClean="0"/>
            <a:t>ción ciudadana</a:t>
          </a:r>
          <a:endParaRPr lang="es-MX" sz="2000" u="sng" dirty="0"/>
        </a:p>
      </dgm:t>
    </dgm:pt>
    <dgm:pt modelId="{2061B99A-3118-427F-A2F0-5EE63FA90DB8}" type="parTrans" cxnId="{FB48DFF0-AD7A-4B8A-8D24-C4314FCFD017}">
      <dgm:prSet/>
      <dgm:spPr/>
      <dgm:t>
        <a:bodyPr/>
        <a:lstStyle/>
        <a:p>
          <a:endParaRPr lang="es-MX"/>
        </a:p>
      </dgm:t>
    </dgm:pt>
    <dgm:pt modelId="{0026F307-A9B5-4229-B713-5BF098E68944}" type="sibTrans" cxnId="{FB48DFF0-AD7A-4B8A-8D24-C4314FCFD017}">
      <dgm:prSet/>
      <dgm:spPr/>
      <dgm:t>
        <a:bodyPr/>
        <a:lstStyle/>
        <a:p>
          <a:endParaRPr lang="es-MX"/>
        </a:p>
      </dgm:t>
    </dgm:pt>
    <dgm:pt modelId="{D9A0E68E-C1AB-4E1A-9FF1-E0CD040EC24A}" type="pres">
      <dgm:prSet presAssocID="{BDA295F5-9419-4395-AC3A-CE93ADC9DAFD}" presName="Name0" presStyleCnt="0">
        <dgm:presLayoutVars>
          <dgm:dir/>
          <dgm:animLvl val="lvl"/>
          <dgm:resizeHandles val="exact"/>
        </dgm:presLayoutVars>
      </dgm:prSet>
      <dgm:spPr/>
      <dgm:t>
        <a:bodyPr/>
        <a:lstStyle/>
        <a:p>
          <a:endParaRPr lang="es-MX"/>
        </a:p>
      </dgm:t>
    </dgm:pt>
    <dgm:pt modelId="{E0D12C17-E741-4784-A50F-D7A26CE2A1B9}" type="pres">
      <dgm:prSet presAssocID="{BC8B6566-BEA6-4B49-9EA4-079DFD9D24AA}" presName="parTxOnly" presStyleLbl="node1" presStyleIdx="0" presStyleCnt="3">
        <dgm:presLayoutVars>
          <dgm:chMax val="0"/>
          <dgm:chPref val="0"/>
          <dgm:bulletEnabled val="1"/>
        </dgm:presLayoutVars>
      </dgm:prSet>
      <dgm:spPr/>
      <dgm:t>
        <a:bodyPr/>
        <a:lstStyle/>
        <a:p>
          <a:endParaRPr lang="es-MX"/>
        </a:p>
      </dgm:t>
    </dgm:pt>
    <dgm:pt modelId="{6D1914C9-43D5-4404-A214-D196015F4410}" type="pres">
      <dgm:prSet presAssocID="{9C7E3EB8-6C74-47D7-AE77-961AD3870971}" presName="parTxOnlySpace" presStyleCnt="0"/>
      <dgm:spPr/>
    </dgm:pt>
    <dgm:pt modelId="{B8F639A9-20E6-40EA-8034-4F056B10D7A2}" type="pres">
      <dgm:prSet presAssocID="{451C18F0-9C88-4240-BEEA-78AE0DAE0BE8}" presName="parTxOnly" presStyleLbl="node1" presStyleIdx="1" presStyleCnt="3" custScaleY="111570" custLinFactNeighborX="-8262">
        <dgm:presLayoutVars>
          <dgm:chMax val="0"/>
          <dgm:chPref val="0"/>
          <dgm:bulletEnabled val="1"/>
        </dgm:presLayoutVars>
      </dgm:prSet>
      <dgm:spPr/>
      <dgm:t>
        <a:bodyPr/>
        <a:lstStyle/>
        <a:p>
          <a:endParaRPr lang="es-MX"/>
        </a:p>
      </dgm:t>
    </dgm:pt>
    <dgm:pt modelId="{80C46D44-07DB-4015-8EE9-0B22E177F1C9}" type="pres">
      <dgm:prSet presAssocID="{6DB47503-8F0F-4347-BA98-260B16DBA97F}" presName="parTxOnlySpace" presStyleCnt="0"/>
      <dgm:spPr/>
    </dgm:pt>
    <dgm:pt modelId="{8E2ED3BC-B1D7-4561-A269-F1CD609147A9}" type="pres">
      <dgm:prSet presAssocID="{69DD2284-7CE9-4DD5-AD98-E9873AE4B947}" presName="parTxOnly" presStyleLbl="node1" presStyleIdx="2" presStyleCnt="3">
        <dgm:presLayoutVars>
          <dgm:chMax val="0"/>
          <dgm:chPref val="0"/>
          <dgm:bulletEnabled val="1"/>
        </dgm:presLayoutVars>
      </dgm:prSet>
      <dgm:spPr/>
      <dgm:t>
        <a:bodyPr/>
        <a:lstStyle/>
        <a:p>
          <a:endParaRPr lang="es-MX"/>
        </a:p>
      </dgm:t>
    </dgm:pt>
  </dgm:ptLst>
  <dgm:cxnLst>
    <dgm:cxn modelId="{C5D259BD-02BE-485C-8274-0FC51D4709EF}" srcId="{BDA295F5-9419-4395-AC3A-CE93ADC9DAFD}" destId="{451C18F0-9C88-4240-BEEA-78AE0DAE0BE8}" srcOrd="1" destOrd="0" parTransId="{82ECDC4B-DB29-4153-9589-CDCFE5EF2056}" sibTransId="{6DB47503-8F0F-4347-BA98-260B16DBA97F}"/>
    <dgm:cxn modelId="{8EBF9929-6733-43D2-9538-74D81FED0891}" type="presOf" srcId="{451C18F0-9C88-4240-BEEA-78AE0DAE0BE8}" destId="{B8F639A9-20E6-40EA-8034-4F056B10D7A2}" srcOrd="0" destOrd="0" presId="urn:microsoft.com/office/officeart/2005/8/layout/chevron1"/>
    <dgm:cxn modelId="{FB48DFF0-AD7A-4B8A-8D24-C4314FCFD017}" srcId="{BDA295F5-9419-4395-AC3A-CE93ADC9DAFD}" destId="{69DD2284-7CE9-4DD5-AD98-E9873AE4B947}" srcOrd="2" destOrd="0" parTransId="{2061B99A-3118-427F-A2F0-5EE63FA90DB8}" sibTransId="{0026F307-A9B5-4229-B713-5BF098E68944}"/>
    <dgm:cxn modelId="{B7A4A238-919C-4345-8F89-C31F21B44F7B}" srcId="{BDA295F5-9419-4395-AC3A-CE93ADC9DAFD}" destId="{BC8B6566-BEA6-4B49-9EA4-079DFD9D24AA}" srcOrd="0" destOrd="0" parTransId="{57EDE21C-C0E2-428F-81A2-B728DCE4B057}" sibTransId="{9C7E3EB8-6C74-47D7-AE77-961AD3870971}"/>
    <dgm:cxn modelId="{A5ED050B-FE81-4517-9BB9-CCD3337C8288}" type="presOf" srcId="{69DD2284-7CE9-4DD5-AD98-E9873AE4B947}" destId="{8E2ED3BC-B1D7-4561-A269-F1CD609147A9}" srcOrd="0" destOrd="0" presId="urn:microsoft.com/office/officeart/2005/8/layout/chevron1"/>
    <dgm:cxn modelId="{AC8AA733-B611-4605-87FD-032686C15FAE}" type="presOf" srcId="{BDA295F5-9419-4395-AC3A-CE93ADC9DAFD}" destId="{D9A0E68E-C1AB-4E1A-9FF1-E0CD040EC24A}" srcOrd="0" destOrd="0" presId="urn:microsoft.com/office/officeart/2005/8/layout/chevron1"/>
    <dgm:cxn modelId="{49AB81B5-1717-4550-BB31-74F2540FBEFA}" type="presOf" srcId="{BC8B6566-BEA6-4B49-9EA4-079DFD9D24AA}" destId="{E0D12C17-E741-4784-A50F-D7A26CE2A1B9}" srcOrd="0" destOrd="0" presId="urn:microsoft.com/office/officeart/2005/8/layout/chevron1"/>
    <dgm:cxn modelId="{7304E460-EBC8-451C-B76A-93682DD28976}" type="presParOf" srcId="{D9A0E68E-C1AB-4E1A-9FF1-E0CD040EC24A}" destId="{E0D12C17-E741-4784-A50F-D7A26CE2A1B9}" srcOrd="0" destOrd="0" presId="urn:microsoft.com/office/officeart/2005/8/layout/chevron1"/>
    <dgm:cxn modelId="{B514ED48-8E8F-4968-A476-1A35151B54EC}" type="presParOf" srcId="{D9A0E68E-C1AB-4E1A-9FF1-E0CD040EC24A}" destId="{6D1914C9-43D5-4404-A214-D196015F4410}" srcOrd="1" destOrd="0" presId="urn:microsoft.com/office/officeart/2005/8/layout/chevron1"/>
    <dgm:cxn modelId="{1D2ED87A-530E-42FC-8341-A9B5CF30E89A}" type="presParOf" srcId="{D9A0E68E-C1AB-4E1A-9FF1-E0CD040EC24A}" destId="{B8F639A9-20E6-40EA-8034-4F056B10D7A2}" srcOrd="2" destOrd="0" presId="urn:microsoft.com/office/officeart/2005/8/layout/chevron1"/>
    <dgm:cxn modelId="{EE801920-826D-4EE5-B702-984912934983}" type="presParOf" srcId="{D9A0E68E-C1AB-4E1A-9FF1-E0CD040EC24A}" destId="{80C46D44-07DB-4015-8EE9-0B22E177F1C9}" srcOrd="3" destOrd="0" presId="urn:microsoft.com/office/officeart/2005/8/layout/chevron1"/>
    <dgm:cxn modelId="{0FD197FC-E7CE-4C22-94C0-716C1A76D3BB}" type="presParOf" srcId="{D9A0E68E-C1AB-4E1A-9FF1-E0CD040EC24A}" destId="{8E2ED3BC-B1D7-4561-A269-F1CD609147A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7FD278-399A-4C55-93B5-72BF369150C1}" type="doc">
      <dgm:prSet loTypeId="urn:microsoft.com/office/officeart/2005/8/layout/chevron1" loCatId="process" qsTypeId="urn:microsoft.com/office/officeart/2005/8/quickstyle/simple1" qsCatId="simple" csTypeId="urn:microsoft.com/office/officeart/2005/8/colors/accent2_2" csCatId="accent2" phldr="1"/>
      <dgm:spPr/>
    </dgm:pt>
    <dgm:pt modelId="{832D8A39-7FA4-4A1E-B19D-7BDB41F08005}">
      <dgm:prSet phldrT="[Texto]" custT="1"/>
      <dgm:spPr>
        <a:solidFill>
          <a:srgbClr val="1D877A"/>
        </a:solidFill>
      </dgm:spPr>
      <dgm:t>
        <a:bodyPr/>
        <a:lstStyle/>
        <a:p>
          <a:r>
            <a:rPr lang="es-MX" sz="1700" dirty="0" smtClean="0"/>
            <a:t>El bloque más opaco es: </a:t>
          </a:r>
          <a:r>
            <a:rPr lang="es-MX" sz="2000" u="sng" dirty="0" smtClean="0"/>
            <a:t>Consejos</a:t>
          </a:r>
          <a:endParaRPr lang="es-MX" sz="2000" u="sng" dirty="0"/>
        </a:p>
      </dgm:t>
    </dgm:pt>
    <dgm:pt modelId="{000EE6E2-236E-42A3-9826-31BB7D5ADB48}" type="parTrans" cxnId="{C5DCD8E3-35BA-419A-A1E6-B482724F5771}">
      <dgm:prSet/>
      <dgm:spPr/>
      <dgm:t>
        <a:bodyPr/>
        <a:lstStyle/>
        <a:p>
          <a:endParaRPr lang="es-MX"/>
        </a:p>
      </dgm:t>
    </dgm:pt>
    <dgm:pt modelId="{3B44C563-E908-43C5-9FA4-61D89609DDBD}" type="sibTrans" cxnId="{C5DCD8E3-35BA-419A-A1E6-B482724F5771}">
      <dgm:prSet/>
      <dgm:spPr/>
      <dgm:t>
        <a:bodyPr/>
        <a:lstStyle/>
        <a:p>
          <a:endParaRPr lang="es-MX"/>
        </a:p>
      </dgm:t>
    </dgm:pt>
    <dgm:pt modelId="{F4AFE6F9-65C7-494E-AFA8-A86630D79162}">
      <dgm:prSet phldrT="[Texto]" custT="1"/>
      <dgm:spPr>
        <a:solidFill>
          <a:srgbClr val="1D877A"/>
        </a:solidFill>
      </dgm:spPr>
      <dgm:t>
        <a:bodyPr/>
        <a:lstStyle/>
        <a:p>
          <a:r>
            <a:rPr lang="es-MX" sz="1700" dirty="0" smtClean="0"/>
            <a:t>El municipio más transparente es: </a:t>
          </a:r>
          <a:r>
            <a:rPr lang="es-MX" sz="1800" u="sng" dirty="0" smtClean="0"/>
            <a:t>Tlajomulco </a:t>
          </a:r>
          <a:endParaRPr lang="es-MX" sz="1800" u="sng" dirty="0"/>
        </a:p>
      </dgm:t>
    </dgm:pt>
    <dgm:pt modelId="{D896035E-0772-4B7C-A87E-58CE0456EC20}" type="parTrans" cxnId="{C2727FDC-C782-41AB-B102-AECDF580DA60}">
      <dgm:prSet/>
      <dgm:spPr/>
      <dgm:t>
        <a:bodyPr/>
        <a:lstStyle/>
        <a:p>
          <a:endParaRPr lang="es-MX"/>
        </a:p>
      </dgm:t>
    </dgm:pt>
    <dgm:pt modelId="{F5083491-200C-4549-8DD3-C2485CC8D960}" type="sibTrans" cxnId="{C2727FDC-C782-41AB-B102-AECDF580DA60}">
      <dgm:prSet/>
      <dgm:spPr/>
      <dgm:t>
        <a:bodyPr/>
        <a:lstStyle/>
        <a:p>
          <a:endParaRPr lang="es-MX"/>
        </a:p>
      </dgm:t>
    </dgm:pt>
    <dgm:pt modelId="{83E0F917-7795-44B1-B740-0B674898F552}">
      <dgm:prSet phldrT="[Texto]" custT="1"/>
      <dgm:spPr>
        <a:solidFill>
          <a:srgbClr val="1D877A"/>
        </a:solidFill>
      </dgm:spPr>
      <dgm:t>
        <a:bodyPr/>
        <a:lstStyle/>
        <a:p>
          <a:r>
            <a:rPr lang="es-MX" sz="1800" dirty="0" smtClean="0"/>
            <a:t>El municipio más opaco es:</a:t>
          </a:r>
        </a:p>
        <a:p>
          <a:r>
            <a:rPr lang="es-MX" sz="2000" u="sng" dirty="0" smtClean="0"/>
            <a:t>El Grullo</a:t>
          </a:r>
          <a:endParaRPr lang="es-MX" sz="2000" u="sng" dirty="0"/>
        </a:p>
      </dgm:t>
    </dgm:pt>
    <dgm:pt modelId="{273B69D6-0197-4607-83DE-A31F1463F44C}" type="parTrans" cxnId="{CB7E1B43-385E-4E79-A99D-79CD0E6BBE41}">
      <dgm:prSet/>
      <dgm:spPr/>
      <dgm:t>
        <a:bodyPr/>
        <a:lstStyle/>
        <a:p>
          <a:endParaRPr lang="es-MX"/>
        </a:p>
      </dgm:t>
    </dgm:pt>
    <dgm:pt modelId="{FC26BC3D-476A-47B6-AD9E-9BCBE09F5D86}" type="sibTrans" cxnId="{CB7E1B43-385E-4E79-A99D-79CD0E6BBE41}">
      <dgm:prSet/>
      <dgm:spPr/>
      <dgm:t>
        <a:bodyPr/>
        <a:lstStyle/>
        <a:p>
          <a:endParaRPr lang="es-MX"/>
        </a:p>
      </dgm:t>
    </dgm:pt>
    <dgm:pt modelId="{957D73C3-886A-4908-9CF9-D5779DFD032B}" type="pres">
      <dgm:prSet presAssocID="{A27FD278-399A-4C55-93B5-72BF369150C1}" presName="Name0" presStyleCnt="0">
        <dgm:presLayoutVars>
          <dgm:dir/>
          <dgm:animLvl val="lvl"/>
          <dgm:resizeHandles val="exact"/>
        </dgm:presLayoutVars>
      </dgm:prSet>
      <dgm:spPr/>
    </dgm:pt>
    <dgm:pt modelId="{9F9EBB19-3725-4454-A640-5E0B2016EC0F}" type="pres">
      <dgm:prSet presAssocID="{832D8A39-7FA4-4A1E-B19D-7BDB41F08005}" presName="parTxOnly" presStyleLbl="node1" presStyleIdx="0" presStyleCnt="3">
        <dgm:presLayoutVars>
          <dgm:chMax val="0"/>
          <dgm:chPref val="0"/>
          <dgm:bulletEnabled val="1"/>
        </dgm:presLayoutVars>
      </dgm:prSet>
      <dgm:spPr/>
      <dgm:t>
        <a:bodyPr/>
        <a:lstStyle/>
        <a:p>
          <a:endParaRPr lang="es-MX"/>
        </a:p>
      </dgm:t>
    </dgm:pt>
    <dgm:pt modelId="{51BDBA68-0B7E-416D-B483-B886E0479D1D}" type="pres">
      <dgm:prSet presAssocID="{3B44C563-E908-43C5-9FA4-61D89609DDBD}" presName="parTxOnlySpace" presStyleCnt="0"/>
      <dgm:spPr/>
    </dgm:pt>
    <dgm:pt modelId="{7ED6DF96-1D1A-4E86-A0BF-16A853FBBB03}" type="pres">
      <dgm:prSet presAssocID="{F4AFE6F9-65C7-494E-AFA8-A86630D79162}" presName="parTxOnly" presStyleLbl="node1" presStyleIdx="1" presStyleCnt="3">
        <dgm:presLayoutVars>
          <dgm:chMax val="0"/>
          <dgm:chPref val="0"/>
          <dgm:bulletEnabled val="1"/>
        </dgm:presLayoutVars>
      </dgm:prSet>
      <dgm:spPr/>
      <dgm:t>
        <a:bodyPr/>
        <a:lstStyle/>
        <a:p>
          <a:endParaRPr lang="es-MX"/>
        </a:p>
      </dgm:t>
    </dgm:pt>
    <dgm:pt modelId="{4E23C09C-D22C-4117-82F4-16303AA7F0A6}" type="pres">
      <dgm:prSet presAssocID="{F5083491-200C-4549-8DD3-C2485CC8D960}" presName="parTxOnlySpace" presStyleCnt="0"/>
      <dgm:spPr/>
    </dgm:pt>
    <dgm:pt modelId="{DCA15E93-92DE-4E12-B169-CDBF85F3474A}" type="pres">
      <dgm:prSet presAssocID="{83E0F917-7795-44B1-B740-0B674898F552}" presName="parTxOnly" presStyleLbl="node1" presStyleIdx="2" presStyleCnt="3">
        <dgm:presLayoutVars>
          <dgm:chMax val="0"/>
          <dgm:chPref val="0"/>
          <dgm:bulletEnabled val="1"/>
        </dgm:presLayoutVars>
      </dgm:prSet>
      <dgm:spPr/>
      <dgm:t>
        <a:bodyPr/>
        <a:lstStyle/>
        <a:p>
          <a:endParaRPr lang="es-MX"/>
        </a:p>
      </dgm:t>
    </dgm:pt>
  </dgm:ptLst>
  <dgm:cxnLst>
    <dgm:cxn modelId="{D433669F-2717-46DC-9D28-41BC7D879879}" type="presOf" srcId="{832D8A39-7FA4-4A1E-B19D-7BDB41F08005}" destId="{9F9EBB19-3725-4454-A640-5E0B2016EC0F}" srcOrd="0" destOrd="0" presId="urn:microsoft.com/office/officeart/2005/8/layout/chevron1"/>
    <dgm:cxn modelId="{C5DCD8E3-35BA-419A-A1E6-B482724F5771}" srcId="{A27FD278-399A-4C55-93B5-72BF369150C1}" destId="{832D8A39-7FA4-4A1E-B19D-7BDB41F08005}" srcOrd="0" destOrd="0" parTransId="{000EE6E2-236E-42A3-9826-31BB7D5ADB48}" sibTransId="{3B44C563-E908-43C5-9FA4-61D89609DDBD}"/>
    <dgm:cxn modelId="{CB7E1B43-385E-4E79-A99D-79CD0E6BBE41}" srcId="{A27FD278-399A-4C55-93B5-72BF369150C1}" destId="{83E0F917-7795-44B1-B740-0B674898F552}" srcOrd="2" destOrd="0" parTransId="{273B69D6-0197-4607-83DE-A31F1463F44C}" sibTransId="{FC26BC3D-476A-47B6-AD9E-9BCBE09F5D86}"/>
    <dgm:cxn modelId="{434C4E02-E697-43F5-978A-77DC996106DC}" type="presOf" srcId="{83E0F917-7795-44B1-B740-0B674898F552}" destId="{DCA15E93-92DE-4E12-B169-CDBF85F3474A}" srcOrd="0" destOrd="0" presId="urn:microsoft.com/office/officeart/2005/8/layout/chevron1"/>
    <dgm:cxn modelId="{836DAF9F-C4E5-4168-A371-4142FE6860CF}" type="presOf" srcId="{F4AFE6F9-65C7-494E-AFA8-A86630D79162}" destId="{7ED6DF96-1D1A-4E86-A0BF-16A853FBBB03}" srcOrd="0" destOrd="0" presId="urn:microsoft.com/office/officeart/2005/8/layout/chevron1"/>
    <dgm:cxn modelId="{C2727FDC-C782-41AB-B102-AECDF580DA60}" srcId="{A27FD278-399A-4C55-93B5-72BF369150C1}" destId="{F4AFE6F9-65C7-494E-AFA8-A86630D79162}" srcOrd="1" destOrd="0" parTransId="{D896035E-0772-4B7C-A87E-58CE0456EC20}" sibTransId="{F5083491-200C-4549-8DD3-C2485CC8D960}"/>
    <dgm:cxn modelId="{6636B6F5-F9EC-44FA-9E78-A66883D9DBCB}" type="presOf" srcId="{A27FD278-399A-4C55-93B5-72BF369150C1}" destId="{957D73C3-886A-4908-9CF9-D5779DFD032B}" srcOrd="0" destOrd="0" presId="urn:microsoft.com/office/officeart/2005/8/layout/chevron1"/>
    <dgm:cxn modelId="{EDDFE3DF-A2D5-4118-960A-D9069EBCBACC}" type="presParOf" srcId="{957D73C3-886A-4908-9CF9-D5779DFD032B}" destId="{9F9EBB19-3725-4454-A640-5E0B2016EC0F}" srcOrd="0" destOrd="0" presId="urn:microsoft.com/office/officeart/2005/8/layout/chevron1"/>
    <dgm:cxn modelId="{A0242388-2919-48C3-BD8D-50F4179E8F80}" type="presParOf" srcId="{957D73C3-886A-4908-9CF9-D5779DFD032B}" destId="{51BDBA68-0B7E-416D-B483-B886E0479D1D}" srcOrd="1" destOrd="0" presId="urn:microsoft.com/office/officeart/2005/8/layout/chevron1"/>
    <dgm:cxn modelId="{9D080726-079A-4D45-B785-CA650B22D34A}" type="presParOf" srcId="{957D73C3-886A-4908-9CF9-D5779DFD032B}" destId="{7ED6DF96-1D1A-4E86-A0BF-16A853FBBB03}" srcOrd="2" destOrd="0" presId="urn:microsoft.com/office/officeart/2005/8/layout/chevron1"/>
    <dgm:cxn modelId="{91DF934C-B526-4019-85F6-3B445751C8E1}" type="presParOf" srcId="{957D73C3-886A-4908-9CF9-D5779DFD032B}" destId="{4E23C09C-D22C-4117-82F4-16303AA7F0A6}" srcOrd="3" destOrd="0" presId="urn:microsoft.com/office/officeart/2005/8/layout/chevron1"/>
    <dgm:cxn modelId="{88B98F4D-86FD-4CD4-884A-71EBA781D26E}" type="presParOf" srcId="{957D73C3-886A-4908-9CF9-D5779DFD032B}" destId="{DCA15E93-92DE-4E12-B169-CDBF85F3474A}"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B1258-2B27-41FD-B732-4A1038D1DAB2}">
      <dsp:nvSpPr>
        <dsp:cNvPr id="0" name=""/>
        <dsp:cNvSpPr/>
      </dsp:nvSpPr>
      <dsp:spPr>
        <a:xfrm>
          <a:off x="457823" y="166966"/>
          <a:ext cx="6849718" cy="1656551"/>
        </a:xfrm>
        <a:prstGeom prst="roundRect">
          <a:avLst>
            <a:gd name="adj" fmla="val 10000"/>
          </a:avLst>
        </a:prstGeom>
        <a:solidFill>
          <a:schemeClr val="bg2"/>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s-MX" sz="1800" kern="1200" dirty="0" smtClean="0">
            <a:solidFill>
              <a:schemeClr val="tx1"/>
            </a:solidFill>
          </a:endParaRPr>
        </a:p>
        <a:p>
          <a:pPr lvl="0" algn="l" defTabSz="800100">
            <a:lnSpc>
              <a:spcPct val="90000"/>
            </a:lnSpc>
            <a:spcBef>
              <a:spcPct val="0"/>
            </a:spcBef>
            <a:spcAft>
              <a:spcPct val="35000"/>
            </a:spcAft>
          </a:pPr>
          <a:r>
            <a:rPr lang="es-MX" sz="1800" kern="1200" dirty="0" smtClean="0">
              <a:solidFill>
                <a:schemeClr val="tx1"/>
              </a:solidFill>
            </a:rPr>
            <a:t>1.-</a:t>
          </a:r>
          <a:r>
            <a:rPr lang="es-MX" sz="2400" kern="1200" dirty="0" smtClean="0">
              <a:solidFill>
                <a:schemeClr val="tx1"/>
              </a:solidFill>
            </a:rPr>
            <a:t>Recolección de Información</a:t>
          </a:r>
        </a:p>
        <a:p>
          <a:pPr lvl="0" algn="l" defTabSz="800100">
            <a:lnSpc>
              <a:spcPct val="90000"/>
            </a:lnSpc>
            <a:spcBef>
              <a:spcPct val="0"/>
            </a:spcBef>
            <a:spcAft>
              <a:spcPct val="35000"/>
            </a:spcAft>
          </a:pPr>
          <a:r>
            <a:rPr lang="es-MX" sz="1800" kern="1200" dirty="0" smtClean="0">
              <a:solidFill>
                <a:schemeClr val="tx1"/>
              </a:solidFill>
            </a:rPr>
            <a:t>-Información disponible en las páginas web</a:t>
          </a:r>
        </a:p>
        <a:p>
          <a:pPr lvl="0" algn="l" defTabSz="800100">
            <a:lnSpc>
              <a:spcPct val="90000"/>
            </a:lnSpc>
            <a:spcBef>
              <a:spcPct val="0"/>
            </a:spcBef>
            <a:spcAft>
              <a:spcPct val="35000"/>
            </a:spcAft>
          </a:pPr>
          <a:r>
            <a:rPr lang="es-MX" sz="1800" kern="1200" dirty="0" smtClean="0">
              <a:solidFill>
                <a:schemeClr val="tx1"/>
              </a:solidFill>
            </a:rPr>
            <a:t>-La información que los funcionarios municipales ponen a disposición  de los ciudadanos en medios electrónicos</a:t>
          </a:r>
          <a:r>
            <a:rPr lang="es-MX" sz="1800" kern="1200" dirty="0" smtClean="0"/>
            <a:t>.</a:t>
          </a:r>
        </a:p>
        <a:p>
          <a:pPr lvl="0" algn="l" defTabSz="800100">
            <a:lnSpc>
              <a:spcPct val="90000"/>
            </a:lnSpc>
            <a:spcBef>
              <a:spcPct val="0"/>
            </a:spcBef>
            <a:spcAft>
              <a:spcPct val="35000"/>
            </a:spcAft>
          </a:pPr>
          <a:endParaRPr lang="es-MX" sz="1000" kern="1200" dirty="0" smtClean="0"/>
        </a:p>
        <a:p>
          <a:pPr lvl="0" algn="l" defTabSz="800100">
            <a:lnSpc>
              <a:spcPct val="90000"/>
            </a:lnSpc>
            <a:spcBef>
              <a:spcPct val="0"/>
            </a:spcBef>
            <a:spcAft>
              <a:spcPct val="35000"/>
            </a:spcAft>
          </a:pPr>
          <a:endParaRPr lang="es-MX" sz="1000" kern="1200" dirty="0"/>
        </a:p>
      </dsp:txBody>
      <dsp:txXfrm>
        <a:off x="506342" y="215485"/>
        <a:ext cx="5430472" cy="1559513"/>
      </dsp:txXfrm>
    </dsp:sp>
    <dsp:sp modelId="{D5C22849-021F-4B8E-BEF7-061C08AC625D}">
      <dsp:nvSpPr>
        <dsp:cNvPr id="0" name=""/>
        <dsp:cNvSpPr/>
      </dsp:nvSpPr>
      <dsp:spPr>
        <a:xfrm>
          <a:off x="1008137" y="1859335"/>
          <a:ext cx="6014164" cy="760746"/>
        </a:xfrm>
        <a:prstGeom prst="roundRect">
          <a:avLst>
            <a:gd name="adj" fmla="val 10000"/>
          </a:avLst>
        </a:prstGeom>
        <a:solidFill>
          <a:schemeClr val="bg2"/>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dirty="0" smtClean="0">
              <a:solidFill>
                <a:schemeClr val="tx1"/>
              </a:solidFill>
            </a:rPr>
            <a:t>2.Verificación de la accesibilidad de la información</a:t>
          </a:r>
          <a:endParaRPr lang="es-MX" sz="2400" kern="1200" dirty="0">
            <a:solidFill>
              <a:schemeClr val="tx1"/>
            </a:solidFill>
          </a:endParaRPr>
        </a:p>
      </dsp:txBody>
      <dsp:txXfrm>
        <a:off x="1030418" y="1881616"/>
        <a:ext cx="4783021" cy="716184"/>
      </dsp:txXfrm>
    </dsp:sp>
    <dsp:sp modelId="{807F9717-388B-470A-8D76-FA5E931A8AC1}">
      <dsp:nvSpPr>
        <dsp:cNvPr id="0" name=""/>
        <dsp:cNvSpPr/>
      </dsp:nvSpPr>
      <dsp:spPr>
        <a:xfrm>
          <a:off x="1872178" y="3518598"/>
          <a:ext cx="4522434" cy="1005039"/>
        </a:xfrm>
        <a:prstGeom prst="roundRect">
          <a:avLst>
            <a:gd name="adj" fmla="val 10000"/>
          </a:avLst>
        </a:prstGeom>
        <a:solidFill>
          <a:schemeClr val="bg2"/>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dirty="0" smtClean="0">
              <a:solidFill>
                <a:schemeClr val="tx1"/>
              </a:solidFill>
            </a:rPr>
            <a:t>4.Presentación de resultados a autoridades municipales</a:t>
          </a:r>
          <a:endParaRPr lang="es-MX" sz="2400" kern="1200" dirty="0">
            <a:solidFill>
              <a:schemeClr val="tx1"/>
            </a:solidFill>
          </a:endParaRPr>
        </a:p>
      </dsp:txBody>
      <dsp:txXfrm>
        <a:off x="1901615" y="3548035"/>
        <a:ext cx="3576947" cy="946165"/>
      </dsp:txXfrm>
    </dsp:sp>
    <dsp:sp modelId="{B21C05A8-F9C1-46E4-BE74-9AC55FAD3F11}">
      <dsp:nvSpPr>
        <dsp:cNvPr id="0" name=""/>
        <dsp:cNvSpPr/>
      </dsp:nvSpPr>
      <dsp:spPr>
        <a:xfrm rot="10800000" flipV="1">
          <a:off x="2347164" y="4642579"/>
          <a:ext cx="3341478" cy="686012"/>
        </a:xfrm>
        <a:prstGeom prst="roundRect">
          <a:avLst>
            <a:gd name="adj" fmla="val 10000"/>
          </a:avLst>
        </a:prstGeom>
        <a:solidFill>
          <a:schemeClr val="bg2"/>
        </a:solidFill>
        <a:ln w="2540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dirty="0" smtClean="0">
              <a:solidFill>
                <a:schemeClr val="tx1"/>
              </a:solidFill>
            </a:rPr>
            <a:t>5.Difusión de Resultados</a:t>
          </a:r>
          <a:endParaRPr lang="es-MX" sz="2400" kern="1200" dirty="0">
            <a:solidFill>
              <a:schemeClr val="tx1"/>
            </a:solidFill>
          </a:endParaRPr>
        </a:p>
      </dsp:txBody>
      <dsp:txXfrm rot="-10800000">
        <a:off x="3026523" y="4662672"/>
        <a:ext cx="2642026" cy="645826"/>
      </dsp:txXfrm>
    </dsp:sp>
    <dsp:sp modelId="{D512AF15-4EA3-4D6C-AF30-9DF3C6826A74}">
      <dsp:nvSpPr>
        <dsp:cNvPr id="0" name=""/>
        <dsp:cNvSpPr/>
      </dsp:nvSpPr>
      <dsp:spPr>
        <a:xfrm>
          <a:off x="7528678" y="923234"/>
          <a:ext cx="761988" cy="761988"/>
        </a:xfrm>
        <a:prstGeom prst="downArrow">
          <a:avLst>
            <a:gd name="adj1" fmla="val 55000"/>
            <a:gd name="adj2" fmla="val 45000"/>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3400" kern="1200">
            <a:solidFill>
              <a:srgbClr val="FF3300"/>
            </a:solidFill>
          </a:endParaRPr>
        </a:p>
      </dsp:txBody>
      <dsp:txXfrm>
        <a:off x="7700125" y="923234"/>
        <a:ext cx="419094" cy="573396"/>
      </dsp:txXfrm>
    </dsp:sp>
    <dsp:sp modelId="{959AE5F6-30BD-4CE1-9051-9336A24EAA03}">
      <dsp:nvSpPr>
        <dsp:cNvPr id="0" name=""/>
        <dsp:cNvSpPr/>
      </dsp:nvSpPr>
      <dsp:spPr>
        <a:xfrm>
          <a:off x="7528675" y="2291386"/>
          <a:ext cx="761988" cy="761988"/>
        </a:xfrm>
        <a:prstGeom prst="downArrow">
          <a:avLst>
            <a:gd name="adj1" fmla="val 55000"/>
            <a:gd name="adj2" fmla="val 45000"/>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3400" kern="1200"/>
        </a:p>
      </dsp:txBody>
      <dsp:txXfrm>
        <a:off x="7700122" y="2291386"/>
        <a:ext cx="419094" cy="573396"/>
      </dsp:txXfrm>
    </dsp:sp>
    <dsp:sp modelId="{23AB3606-BF40-4E43-9641-4BC5E1A6C4F6}">
      <dsp:nvSpPr>
        <dsp:cNvPr id="0" name=""/>
        <dsp:cNvSpPr/>
      </dsp:nvSpPr>
      <dsp:spPr>
        <a:xfrm>
          <a:off x="7528681" y="3803554"/>
          <a:ext cx="761988" cy="761988"/>
        </a:xfrm>
        <a:prstGeom prst="downArrow">
          <a:avLst>
            <a:gd name="adj1" fmla="val 55000"/>
            <a:gd name="adj2" fmla="val 45000"/>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MX" sz="3400" kern="1200"/>
        </a:p>
      </dsp:txBody>
      <dsp:txXfrm>
        <a:off x="7700128" y="3803554"/>
        <a:ext cx="419094" cy="573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12C17-E741-4784-A50F-D7A26CE2A1B9}">
      <dsp:nvSpPr>
        <dsp:cNvPr id="0" name=""/>
        <dsp:cNvSpPr/>
      </dsp:nvSpPr>
      <dsp:spPr>
        <a:xfrm>
          <a:off x="2383" y="1075317"/>
          <a:ext cx="2904334" cy="1161733"/>
        </a:xfrm>
        <a:prstGeom prst="chevron">
          <a:avLst/>
        </a:prstGeom>
        <a:solidFill>
          <a:srgbClr val="1D87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MX" sz="1900" kern="1200" dirty="0" smtClean="0"/>
            <a:t>Esta evaluación considera a </a:t>
          </a:r>
          <a:r>
            <a:rPr lang="es-MX" sz="2000" u="sng" kern="1200" dirty="0" smtClean="0"/>
            <a:t>74%</a:t>
          </a:r>
          <a:r>
            <a:rPr lang="es-MX" sz="1900" kern="1200" dirty="0" smtClean="0"/>
            <a:t> de la población del estado.</a:t>
          </a:r>
          <a:endParaRPr lang="es-MX" sz="1900" kern="1200" dirty="0"/>
        </a:p>
      </dsp:txBody>
      <dsp:txXfrm>
        <a:off x="583250" y="1075317"/>
        <a:ext cx="1742601" cy="1161733"/>
      </dsp:txXfrm>
    </dsp:sp>
    <dsp:sp modelId="{B8F639A9-20E6-40EA-8034-4F056B10D7A2}">
      <dsp:nvSpPr>
        <dsp:cNvPr id="0" name=""/>
        <dsp:cNvSpPr/>
      </dsp:nvSpPr>
      <dsp:spPr>
        <a:xfrm>
          <a:off x="2592289" y="1008110"/>
          <a:ext cx="2904334" cy="1296146"/>
        </a:xfrm>
        <a:prstGeom prst="chevron">
          <a:avLst/>
        </a:prstGeom>
        <a:solidFill>
          <a:srgbClr val="1D87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MX" sz="1900" kern="1200" dirty="0" smtClean="0"/>
            <a:t>Promedio de calificación de municipios: </a:t>
          </a:r>
          <a:r>
            <a:rPr lang="es-MX" sz="2000" u="sng" kern="1200" dirty="0" smtClean="0"/>
            <a:t>34%</a:t>
          </a:r>
          <a:r>
            <a:rPr lang="es-MX" sz="1600" kern="1200" dirty="0" smtClean="0"/>
            <a:t>	</a:t>
          </a:r>
          <a:endParaRPr lang="es-MX" sz="1600" kern="1200" dirty="0"/>
        </a:p>
      </dsp:txBody>
      <dsp:txXfrm>
        <a:off x="3240362" y="1008110"/>
        <a:ext cx="1608188" cy="1296146"/>
      </dsp:txXfrm>
    </dsp:sp>
    <dsp:sp modelId="{8E2ED3BC-B1D7-4561-A269-F1CD609147A9}">
      <dsp:nvSpPr>
        <dsp:cNvPr id="0" name=""/>
        <dsp:cNvSpPr/>
      </dsp:nvSpPr>
      <dsp:spPr>
        <a:xfrm>
          <a:off x="5230185" y="1075317"/>
          <a:ext cx="2904334" cy="1161733"/>
        </a:xfrm>
        <a:prstGeom prst="chevron">
          <a:avLst/>
        </a:prstGeom>
        <a:solidFill>
          <a:srgbClr val="1D87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s-MX" sz="1900" kern="1200" dirty="0" smtClean="0"/>
            <a:t>El Bloque más transparente es: </a:t>
          </a:r>
          <a:r>
            <a:rPr lang="es-MX" sz="1900" u="sng" kern="1200" dirty="0" smtClean="0"/>
            <a:t>Aten</a:t>
          </a:r>
          <a:r>
            <a:rPr lang="es-MX" sz="2000" u="sng" kern="1200" dirty="0" smtClean="0"/>
            <a:t>ción ciudadana</a:t>
          </a:r>
          <a:endParaRPr lang="es-MX" sz="2000" u="sng" kern="1200" dirty="0"/>
        </a:p>
      </dsp:txBody>
      <dsp:txXfrm>
        <a:off x="5811052" y="1075317"/>
        <a:ext cx="1742601" cy="1161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EBB19-3725-4454-A640-5E0B2016EC0F}">
      <dsp:nvSpPr>
        <dsp:cNvPr id="0" name=""/>
        <dsp:cNvSpPr/>
      </dsp:nvSpPr>
      <dsp:spPr>
        <a:xfrm>
          <a:off x="2383" y="931301"/>
          <a:ext cx="2904334" cy="1161733"/>
        </a:xfrm>
        <a:prstGeom prst="chevron">
          <a:avLst/>
        </a:prstGeom>
        <a:solidFill>
          <a:srgbClr val="1D87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MX" sz="1700" kern="1200" dirty="0" smtClean="0"/>
            <a:t>El bloque más opaco es: </a:t>
          </a:r>
          <a:r>
            <a:rPr lang="es-MX" sz="2000" u="sng" kern="1200" dirty="0" smtClean="0"/>
            <a:t>Consejos</a:t>
          </a:r>
          <a:endParaRPr lang="es-MX" sz="2000" u="sng" kern="1200" dirty="0"/>
        </a:p>
      </dsp:txBody>
      <dsp:txXfrm>
        <a:off x="583250" y="931301"/>
        <a:ext cx="1742601" cy="1161733"/>
      </dsp:txXfrm>
    </dsp:sp>
    <dsp:sp modelId="{7ED6DF96-1D1A-4E86-A0BF-16A853FBBB03}">
      <dsp:nvSpPr>
        <dsp:cNvPr id="0" name=""/>
        <dsp:cNvSpPr/>
      </dsp:nvSpPr>
      <dsp:spPr>
        <a:xfrm>
          <a:off x="2616284" y="931301"/>
          <a:ext cx="2904334" cy="1161733"/>
        </a:xfrm>
        <a:prstGeom prst="chevron">
          <a:avLst/>
        </a:prstGeom>
        <a:solidFill>
          <a:srgbClr val="1D87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MX" sz="1700" kern="1200" dirty="0" smtClean="0"/>
            <a:t>El municipio más transparente es: </a:t>
          </a:r>
          <a:r>
            <a:rPr lang="es-MX" sz="1800" u="sng" kern="1200" dirty="0" smtClean="0"/>
            <a:t>Tlajomulco </a:t>
          </a:r>
          <a:endParaRPr lang="es-MX" sz="1800" u="sng" kern="1200" dirty="0"/>
        </a:p>
      </dsp:txBody>
      <dsp:txXfrm>
        <a:off x="3197151" y="931301"/>
        <a:ext cx="1742601" cy="1161733"/>
      </dsp:txXfrm>
    </dsp:sp>
    <dsp:sp modelId="{DCA15E93-92DE-4E12-B169-CDBF85F3474A}">
      <dsp:nvSpPr>
        <dsp:cNvPr id="0" name=""/>
        <dsp:cNvSpPr/>
      </dsp:nvSpPr>
      <dsp:spPr>
        <a:xfrm>
          <a:off x="5230185" y="931301"/>
          <a:ext cx="2904334" cy="1161733"/>
        </a:xfrm>
        <a:prstGeom prst="chevron">
          <a:avLst/>
        </a:prstGeom>
        <a:solidFill>
          <a:srgbClr val="1D87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MX" sz="1800" kern="1200" dirty="0" smtClean="0"/>
            <a:t>El municipio más opaco es:</a:t>
          </a:r>
        </a:p>
        <a:p>
          <a:pPr lvl="0" algn="ctr" defTabSz="800100">
            <a:lnSpc>
              <a:spcPct val="90000"/>
            </a:lnSpc>
            <a:spcBef>
              <a:spcPct val="0"/>
            </a:spcBef>
            <a:spcAft>
              <a:spcPct val="35000"/>
            </a:spcAft>
          </a:pPr>
          <a:r>
            <a:rPr lang="es-MX" sz="2000" u="sng" kern="1200" dirty="0" smtClean="0"/>
            <a:t>El Grullo</a:t>
          </a:r>
          <a:endParaRPr lang="es-MX" sz="2000" u="sng" kern="1200" dirty="0"/>
        </a:p>
      </dsp:txBody>
      <dsp:txXfrm>
        <a:off x="5811052" y="931301"/>
        <a:ext cx="1742601" cy="11617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F37F9BF-FBEF-4B78-AD64-144A0C23138B}" type="datetimeFigureOut">
              <a:rPr lang="es-MX" smtClean="0"/>
              <a:pPr/>
              <a:t>01/06/2016</a:t>
            </a:fld>
            <a:endParaRPr lang="es-MX"/>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3D6E1E8-77E9-40A0-9D80-E66220DA1031}" type="slidenum">
              <a:rPr lang="es-MX" smtClean="0"/>
              <a:pPr/>
              <a:t>‹Nº›</a:t>
            </a:fld>
            <a:endParaRPr lang="es-MX"/>
          </a:p>
        </p:txBody>
      </p:sp>
    </p:spTree>
    <p:extLst>
      <p:ext uri="{BB962C8B-B14F-4D97-AF65-F5344CB8AC3E}">
        <p14:creationId xmlns:p14="http://schemas.microsoft.com/office/powerpoint/2010/main" val="3474472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246F8E5-93D7-46CB-B6E1-E693CD3C149E}" type="datetimeFigureOut">
              <a:rPr lang="es-MX" smtClean="0"/>
              <a:pPr/>
              <a:t>01/06/2016</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93DD298-65D0-4539-B2EF-214F599587A2}" type="slidenum">
              <a:rPr lang="es-MX" smtClean="0"/>
              <a:pPr/>
              <a:t>‹Nº›</a:t>
            </a:fld>
            <a:endParaRPr lang="es-MX"/>
          </a:p>
        </p:txBody>
      </p:sp>
    </p:spTree>
    <p:extLst>
      <p:ext uri="{BB962C8B-B14F-4D97-AF65-F5344CB8AC3E}">
        <p14:creationId xmlns:p14="http://schemas.microsoft.com/office/powerpoint/2010/main" val="44030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93DD298-65D0-4539-B2EF-214F599587A2}" type="slidenum">
              <a:rPr lang="es-MX" smtClean="0"/>
              <a:pPr/>
              <a:t>1</a:t>
            </a:fld>
            <a:endParaRPr lang="es-MX"/>
          </a:p>
        </p:txBody>
      </p:sp>
    </p:spTree>
    <p:extLst>
      <p:ext uri="{BB962C8B-B14F-4D97-AF65-F5344CB8AC3E}">
        <p14:creationId xmlns:p14="http://schemas.microsoft.com/office/powerpoint/2010/main" val="3007990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93DD298-65D0-4539-B2EF-214F599587A2}" type="slidenum">
              <a:rPr lang="es-MX" smtClean="0"/>
              <a:pPr/>
              <a:t>2</a:t>
            </a:fld>
            <a:endParaRPr lang="es-MX"/>
          </a:p>
        </p:txBody>
      </p:sp>
    </p:spTree>
    <p:extLst>
      <p:ext uri="{BB962C8B-B14F-4D97-AF65-F5344CB8AC3E}">
        <p14:creationId xmlns:p14="http://schemas.microsoft.com/office/powerpoint/2010/main" val="72777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093DD298-65D0-4539-B2EF-214F599587A2}" type="slidenum">
              <a:rPr lang="es-MX" smtClean="0"/>
              <a:pPr/>
              <a:t>3</a:t>
            </a:fld>
            <a:endParaRPr lang="es-MX"/>
          </a:p>
        </p:txBody>
      </p:sp>
    </p:spTree>
    <p:extLst>
      <p:ext uri="{BB962C8B-B14F-4D97-AF65-F5344CB8AC3E}">
        <p14:creationId xmlns:p14="http://schemas.microsoft.com/office/powerpoint/2010/main" val="258225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18D15FE-AF3D-4A6F-BA34-E5D183C0A5DF}" type="datetimeFigureOut">
              <a:rPr lang="es-MX" smtClean="0"/>
              <a:pPr/>
              <a:t>01/06/2016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E289CA9-3BD6-4373-8965-44FDFE5973A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18D15FE-AF3D-4A6F-BA34-E5D183C0A5DF}" type="datetimeFigureOut">
              <a:rPr lang="es-MX" smtClean="0"/>
              <a:pPr/>
              <a:t>01/06/2016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E289CA9-3BD6-4373-8965-44FDFE5973A4}"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9A98F44-9906-4597-A700-48E6A9FAC97D}" type="datetimeFigureOut">
              <a:rPr lang="es-MX" smtClean="0"/>
              <a:pPr/>
              <a:t>01/06/2016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4A871C8-FB9E-4515-A69A-3A551807BE8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18D15FE-AF3D-4A6F-BA34-E5D183C0A5DF}" type="datetimeFigureOut">
              <a:rPr lang="es-MX" smtClean="0"/>
              <a:pPr/>
              <a:t>01/06/2016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E289CA9-3BD6-4373-8965-44FDFE5973A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18D15FE-AF3D-4A6F-BA34-E5D183C0A5DF}" type="datetimeFigureOut">
              <a:rPr lang="es-MX" smtClean="0"/>
              <a:pPr/>
              <a:t>01/06/2016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E289CA9-3BD6-4373-8965-44FDFE5973A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18D15FE-AF3D-4A6F-BA34-E5D183C0A5DF}" type="datetimeFigureOut">
              <a:rPr lang="es-MX" smtClean="0"/>
              <a:pPr/>
              <a:t>01/06/2016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E289CA9-3BD6-4373-8965-44FDFE5973A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18D15FE-AF3D-4A6F-BA34-E5D183C0A5DF}" type="datetimeFigureOut">
              <a:rPr lang="es-MX" smtClean="0"/>
              <a:pPr/>
              <a:t>01/06/2016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E289CA9-3BD6-4373-8965-44FDFE5973A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18D15FE-AF3D-4A6F-BA34-E5D183C0A5DF}" type="datetimeFigureOut">
              <a:rPr lang="es-MX" smtClean="0"/>
              <a:pPr/>
              <a:t>01/06/2016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E289CA9-3BD6-4373-8965-44FDFE5973A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18D15FE-AF3D-4A6F-BA34-E5D183C0A5DF}" type="datetimeFigureOut">
              <a:rPr lang="es-MX" smtClean="0"/>
              <a:pPr/>
              <a:t>01/06/2016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E289CA9-3BD6-4373-8965-44FDFE5973A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8D15FE-AF3D-4A6F-BA34-E5D183C0A5DF}" type="datetimeFigureOut">
              <a:rPr lang="es-MX" smtClean="0"/>
              <a:pPr/>
              <a:t>01/06/2016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E289CA9-3BD6-4373-8965-44FDFE5973A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8D15FE-AF3D-4A6F-BA34-E5D183C0A5DF}" type="datetimeFigureOut">
              <a:rPr lang="es-MX" smtClean="0"/>
              <a:pPr/>
              <a:t>01/06/2016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E289CA9-3BD6-4373-8965-44FDFE5973A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D15FE-AF3D-4A6F-BA34-E5D183C0A5DF}" type="datetimeFigureOut">
              <a:rPr lang="es-MX" smtClean="0"/>
              <a:pPr/>
              <a:t>01/06/2016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89CA9-3BD6-4373-8965-44FDFE5973A4}" type="slidenum">
              <a:rPr lang="es-MX" smtClean="0"/>
              <a:pPr/>
              <a:t>‹Nº›</a:t>
            </a:fld>
            <a:endParaRPr lang="es-MX"/>
          </a:p>
        </p:txBody>
      </p:sp>
      <p:pic>
        <p:nvPicPr>
          <p:cNvPr id="9" name="8 Imagen" descr="PlantillaCimtra-2-1.jpg"/>
          <p:cNvPicPr>
            <a:picLocks noChangeAspect="1"/>
          </p:cNvPicPr>
          <p:nvPr userDrawn="1"/>
        </p:nvPicPr>
        <p:blipFill>
          <a:blip r:embed="rId14" cstate="print"/>
          <a:stretch>
            <a:fillRect/>
          </a:stretch>
        </p:blipFill>
        <p:spPr>
          <a:xfrm>
            <a:off x="-71470" y="-87207"/>
            <a:ext cx="9358346" cy="701666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4.jpeg"/><Relationship Id="rId3" Type="http://schemas.openxmlformats.org/officeDocument/2006/relationships/image" Target="../media/image23.jpeg"/><Relationship Id="rId21" Type="http://schemas.openxmlformats.org/officeDocument/2006/relationships/image" Target="../media/image37.jpeg"/><Relationship Id="rId7" Type="http://schemas.openxmlformats.org/officeDocument/2006/relationships/image" Target="../media/image27.jpeg"/><Relationship Id="rId12" Type="http://schemas.openxmlformats.org/officeDocument/2006/relationships/image" Target="../media/image31.png"/><Relationship Id="rId17" Type="http://schemas.openxmlformats.org/officeDocument/2006/relationships/image" Target="../media/image33.jpeg"/><Relationship Id="rId2" Type="http://schemas.openxmlformats.org/officeDocument/2006/relationships/slideLayout" Target="../slideLayouts/slideLayout12.xml"/><Relationship Id="rId16" Type="http://schemas.openxmlformats.org/officeDocument/2006/relationships/hyperlink" Target="http://www.locallis.org.mx/Portal/index_archivos/logo.gif" TargetMode="External"/><Relationship Id="rId20" Type="http://schemas.openxmlformats.org/officeDocument/2006/relationships/image" Target="../media/image36.jpeg"/><Relationship Id="rId1" Type="http://schemas.openxmlformats.org/officeDocument/2006/relationships/vmlDrawing" Target="../drawings/vmlDrawing1.vml"/><Relationship Id="rId6" Type="http://schemas.openxmlformats.org/officeDocument/2006/relationships/image" Target="../media/image26.jpeg"/><Relationship Id="rId11" Type="http://schemas.openxmlformats.org/officeDocument/2006/relationships/hyperlink" Target="http://www.cimap.org.mx/index.ssp" TargetMode="External"/><Relationship Id="rId5" Type="http://schemas.openxmlformats.org/officeDocument/2006/relationships/image" Target="../media/image25.jpeg"/><Relationship Id="rId15" Type="http://schemas.openxmlformats.org/officeDocument/2006/relationships/image" Target="../media/image22.png"/><Relationship Id="rId23" Type="http://schemas.openxmlformats.org/officeDocument/2006/relationships/image" Target="../media/image39.jpeg"/><Relationship Id="rId10" Type="http://schemas.openxmlformats.org/officeDocument/2006/relationships/image" Target="../media/image30.png"/><Relationship Id="rId19" Type="http://schemas.openxmlformats.org/officeDocument/2006/relationships/image" Target="../media/image35.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oleObject" Target="../embeddings/oleObject1.bin"/><Relationship Id="rId22"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85800" y="2130425"/>
            <a:ext cx="7772400" cy="1470025"/>
          </a:xfrm>
        </p:spPr>
        <p:txBody>
          <a:bodyPr/>
          <a:lstStyle/>
          <a:p>
            <a:endParaRPr lang="es-MX"/>
          </a:p>
        </p:txBody>
      </p:sp>
      <p:sp>
        <p:nvSpPr>
          <p:cNvPr id="3" name="2 Subtítulo"/>
          <p:cNvSpPr>
            <a:spLocks noGrp="1"/>
          </p:cNvSpPr>
          <p:nvPr>
            <p:ph type="subTitle" idx="4294967295"/>
          </p:nvPr>
        </p:nvSpPr>
        <p:spPr>
          <a:xfrm>
            <a:off x="1371600" y="3886200"/>
            <a:ext cx="6400800" cy="1752600"/>
          </a:xfrm>
        </p:spPr>
        <p:txBody>
          <a:bodyPr/>
          <a:lstStyle/>
          <a:p>
            <a:endParaRPr lang="es-MX"/>
          </a:p>
        </p:txBody>
      </p:sp>
      <p:pic>
        <p:nvPicPr>
          <p:cNvPr id="6" name="5 Imagen" descr="PlantillaCimtra-2.jpg"/>
          <p:cNvPicPr>
            <a:picLocks noChangeAspect="1"/>
          </p:cNvPicPr>
          <p:nvPr/>
        </p:nvPicPr>
        <p:blipFill>
          <a:blip r:embed="rId3" cstate="print"/>
          <a:stretch>
            <a:fillRect/>
          </a:stretch>
        </p:blipFill>
        <p:spPr>
          <a:xfrm>
            <a:off x="-71470" y="-71462"/>
            <a:ext cx="9429816" cy="70448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CuadroTexto"/>
          <p:cNvSpPr txBox="1"/>
          <p:nvPr/>
        </p:nvSpPr>
        <p:spPr>
          <a:xfrm>
            <a:off x="2627784" y="404664"/>
            <a:ext cx="4392488" cy="461665"/>
          </a:xfrm>
          <a:prstGeom prst="rect">
            <a:avLst/>
          </a:prstGeom>
          <a:noFill/>
        </p:spPr>
        <p:txBody>
          <a:bodyPr wrap="square" rtlCol="0">
            <a:spAutoFit/>
          </a:bodyPr>
          <a:lstStyle/>
          <a:p>
            <a:r>
              <a:rPr lang="es-MX" sz="2400" b="1" dirty="0" smtClean="0">
                <a:solidFill>
                  <a:srgbClr val="C00000"/>
                </a:solidFill>
                <a:latin typeface="Trebuchet MS" pitchFamily="34" charset="0"/>
              </a:rPr>
              <a:t>PORCENTAJE POR BLOQUES</a:t>
            </a:r>
            <a:endParaRPr lang="es-MX" sz="2400" b="1" dirty="0">
              <a:solidFill>
                <a:srgbClr val="C00000"/>
              </a:solidFill>
              <a:latin typeface="Trebuchet MS" pitchFamily="34" charset="0"/>
            </a:endParaRPr>
          </a:p>
        </p:txBody>
      </p:sp>
      <p:graphicFrame>
        <p:nvGraphicFramePr>
          <p:cNvPr id="6" name="5 Gráfico"/>
          <p:cNvGraphicFramePr/>
          <p:nvPr/>
        </p:nvGraphicFramePr>
        <p:xfrm>
          <a:off x="1043608" y="1340768"/>
          <a:ext cx="7200800" cy="4896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389116810"/>
              </p:ext>
            </p:extLst>
          </p:nvPr>
        </p:nvGraphicFramePr>
        <p:xfrm>
          <a:off x="539552" y="692696"/>
          <a:ext cx="8136904"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4124745771"/>
              </p:ext>
            </p:extLst>
          </p:nvPr>
        </p:nvGraphicFramePr>
        <p:xfrm>
          <a:off x="467544" y="2924944"/>
          <a:ext cx="8136904" cy="3024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CuadroTexto"/>
          <p:cNvSpPr txBox="1"/>
          <p:nvPr/>
        </p:nvSpPr>
        <p:spPr>
          <a:xfrm>
            <a:off x="2555776" y="332656"/>
            <a:ext cx="4032448" cy="523220"/>
          </a:xfrm>
          <a:prstGeom prst="rect">
            <a:avLst/>
          </a:prstGeom>
          <a:noFill/>
        </p:spPr>
        <p:txBody>
          <a:bodyPr wrap="square" rtlCol="0">
            <a:spAutoFit/>
          </a:bodyPr>
          <a:lstStyle/>
          <a:p>
            <a:r>
              <a:rPr lang="es-MX" sz="2800" b="1" dirty="0" smtClean="0">
                <a:solidFill>
                  <a:srgbClr val="C00000"/>
                </a:solidFill>
              </a:rPr>
              <a:t>RESULTADOS PRINCIPALES</a:t>
            </a:r>
            <a:endParaRPr lang="es-MX" sz="2800" b="1" dirty="0">
              <a:solidFill>
                <a:srgbClr val="C00000"/>
              </a:solidFill>
            </a:endParaRPr>
          </a:p>
        </p:txBody>
      </p:sp>
    </p:spTree>
    <p:extLst>
      <p:ext uri="{BB962C8B-B14F-4D97-AF65-F5344CB8AC3E}">
        <p14:creationId xmlns:p14="http://schemas.microsoft.com/office/powerpoint/2010/main" val="4259313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Buenas prácticas</a:t>
            </a:r>
            <a:endParaRPr lang="es-ES" dirty="0">
              <a:solidFill>
                <a:srgbClr val="C00000"/>
              </a:solidFill>
            </a:endParaRPr>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222200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43808" y="260648"/>
            <a:ext cx="3312368" cy="461665"/>
          </a:xfrm>
          <a:prstGeom prst="rect">
            <a:avLst/>
          </a:prstGeom>
          <a:noFill/>
        </p:spPr>
        <p:txBody>
          <a:bodyPr wrap="square" rtlCol="0">
            <a:spAutoFit/>
          </a:bodyPr>
          <a:lstStyle/>
          <a:p>
            <a:r>
              <a:rPr lang="es-MX" sz="2400" b="1" dirty="0" smtClean="0">
                <a:solidFill>
                  <a:srgbClr val="C00000"/>
                </a:solidFill>
              </a:rPr>
              <a:t>BUENAS PRÁCTICAS</a:t>
            </a:r>
            <a:endParaRPr lang="es-MX" sz="2400" b="1" dirty="0">
              <a:solidFill>
                <a:srgbClr val="C00000"/>
              </a:solidFill>
            </a:endParaRPr>
          </a:p>
        </p:txBody>
      </p:sp>
      <p:pic>
        <p:nvPicPr>
          <p:cNvPr id="15361" name="Picture 1"/>
          <p:cNvPicPr>
            <a:picLocks noChangeAspect="1" noChangeArrowheads="1"/>
          </p:cNvPicPr>
          <p:nvPr/>
        </p:nvPicPr>
        <p:blipFill>
          <a:blip r:embed="rId2" cstate="print"/>
          <a:srcRect l="15647" t="2672" r="17613" b="4306"/>
          <a:stretch>
            <a:fillRect/>
          </a:stretch>
        </p:blipFill>
        <p:spPr bwMode="auto">
          <a:xfrm>
            <a:off x="0" y="1760018"/>
            <a:ext cx="4572000" cy="5097982"/>
          </a:xfrm>
          <a:prstGeom prst="rect">
            <a:avLst/>
          </a:prstGeom>
          <a:noFill/>
          <a:ln w="9525">
            <a:noFill/>
            <a:miter lim="800000"/>
            <a:headEnd/>
            <a:tailEnd/>
          </a:ln>
        </p:spPr>
      </p:pic>
      <p:sp>
        <p:nvSpPr>
          <p:cNvPr id="5" name="4 CuadroTexto"/>
          <p:cNvSpPr txBox="1"/>
          <p:nvPr/>
        </p:nvSpPr>
        <p:spPr>
          <a:xfrm>
            <a:off x="395536" y="1268760"/>
            <a:ext cx="3024336" cy="553998"/>
          </a:xfrm>
          <a:prstGeom prst="rect">
            <a:avLst/>
          </a:prstGeom>
          <a:noFill/>
        </p:spPr>
        <p:txBody>
          <a:bodyPr wrap="square" rtlCol="0">
            <a:spAutoFit/>
          </a:bodyPr>
          <a:lstStyle/>
          <a:p>
            <a:r>
              <a:rPr lang="es-MX" sz="1600" b="1" u="sng" dirty="0" smtClean="0">
                <a:solidFill>
                  <a:srgbClr val="C00000"/>
                </a:solidFill>
              </a:rPr>
              <a:t>APARTADO SOBRE LICITACIONES:</a:t>
            </a:r>
          </a:p>
          <a:p>
            <a:pPr algn="ctr"/>
            <a:r>
              <a:rPr lang="es-MX" sz="1400" b="1" dirty="0" smtClean="0">
                <a:solidFill>
                  <a:srgbClr val="C00000"/>
                </a:solidFill>
              </a:rPr>
              <a:t>TLAQUEPAQUE</a:t>
            </a:r>
            <a:endParaRPr lang="es-MX" sz="1400" b="1" dirty="0">
              <a:solidFill>
                <a:srgbClr val="C00000"/>
              </a:solidFill>
            </a:endParaRPr>
          </a:p>
        </p:txBody>
      </p:sp>
      <p:pic>
        <p:nvPicPr>
          <p:cNvPr id="15363" name="Picture 3"/>
          <p:cNvPicPr>
            <a:picLocks noChangeAspect="1" noChangeArrowheads="1"/>
          </p:cNvPicPr>
          <p:nvPr/>
        </p:nvPicPr>
        <p:blipFill>
          <a:blip r:embed="rId3" cstate="print"/>
          <a:srcRect l="12290" t="2751" r="27063" b="28590"/>
          <a:stretch>
            <a:fillRect/>
          </a:stretch>
        </p:blipFill>
        <p:spPr bwMode="auto">
          <a:xfrm>
            <a:off x="4644008" y="2564904"/>
            <a:ext cx="4611293" cy="4176464"/>
          </a:xfrm>
          <a:prstGeom prst="rect">
            <a:avLst/>
          </a:prstGeom>
          <a:noFill/>
          <a:ln w="9525">
            <a:noFill/>
            <a:miter lim="800000"/>
            <a:headEnd/>
            <a:tailEnd/>
          </a:ln>
        </p:spPr>
      </p:pic>
      <p:sp>
        <p:nvSpPr>
          <p:cNvPr id="9" name="8 CuadroTexto"/>
          <p:cNvSpPr txBox="1"/>
          <p:nvPr/>
        </p:nvSpPr>
        <p:spPr>
          <a:xfrm>
            <a:off x="5148064" y="1844824"/>
            <a:ext cx="3816424" cy="584775"/>
          </a:xfrm>
          <a:prstGeom prst="rect">
            <a:avLst/>
          </a:prstGeom>
          <a:noFill/>
        </p:spPr>
        <p:txBody>
          <a:bodyPr wrap="square" rtlCol="0">
            <a:spAutoFit/>
          </a:bodyPr>
          <a:lstStyle/>
          <a:p>
            <a:r>
              <a:rPr lang="es-MX" sz="1600" b="1" u="sng" dirty="0" smtClean="0">
                <a:solidFill>
                  <a:srgbClr val="C00000"/>
                </a:solidFill>
              </a:rPr>
              <a:t>RUBROS DE INFORMACIÓN PROACTIVA Y FOCALIZADA : </a:t>
            </a:r>
            <a:r>
              <a:rPr lang="es-MX" sz="1600" b="1" dirty="0" smtClean="0">
                <a:solidFill>
                  <a:srgbClr val="C00000"/>
                </a:solidFill>
              </a:rPr>
              <a:t>OCOTLÁN</a:t>
            </a:r>
            <a:endParaRPr lang="es-MX" sz="1600"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260648"/>
            <a:ext cx="2952328" cy="461665"/>
          </a:xfrm>
          <a:prstGeom prst="rect">
            <a:avLst/>
          </a:prstGeom>
          <a:noFill/>
        </p:spPr>
        <p:txBody>
          <a:bodyPr wrap="square" rtlCol="0">
            <a:spAutoFit/>
          </a:bodyPr>
          <a:lstStyle/>
          <a:p>
            <a:r>
              <a:rPr lang="es-MX" sz="2400" b="1" dirty="0" smtClean="0">
                <a:solidFill>
                  <a:srgbClr val="C00000"/>
                </a:solidFill>
              </a:rPr>
              <a:t>BUENAS PRÁCTICAS</a:t>
            </a:r>
            <a:endParaRPr lang="es-MX" sz="2400" b="1" dirty="0">
              <a:solidFill>
                <a:srgbClr val="C00000"/>
              </a:solidFill>
            </a:endParaRPr>
          </a:p>
        </p:txBody>
      </p:sp>
      <p:pic>
        <p:nvPicPr>
          <p:cNvPr id="3" name="Imagen 2"/>
          <p:cNvPicPr/>
          <p:nvPr/>
        </p:nvPicPr>
        <p:blipFill>
          <a:blip r:embed="rId2"/>
          <a:stretch>
            <a:fillRect/>
          </a:stretch>
        </p:blipFill>
        <p:spPr>
          <a:xfrm>
            <a:off x="107504" y="2387428"/>
            <a:ext cx="4388296" cy="3141403"/>
          </a:xfrm>
          <a:prstGeom prst="rect">
            <a:avLst/>
          </a:prstGeom>
        </p:spPr>
      </p:pic>
      <p:sp>
        <p:nvSpPr>
          <p:cNvPr id="4" name="Título 3"/>
          <p:cNvSpPr>
            <a:spLocks noGrp="1"/>
          </p:cNvSpPr>
          <p:nvPr>
            <p:ph type="title"/>
          </p:nvPr>
        </p:nvSpPr>
        <p:spPr/>
        <p:txBody>
          <a:bodyPr/>
          <a:lstStyle/>
          <a:p>
            <a:endParaRPr lang="es-ES"/>
          </a:p>
        </p:txBody>
      </p:sp>
      <p:sp>
        <p:nvSpPr>
          <p:cNvPr id="5" name="Marcador de contenido 4"/>
          <p:cNvSpPr>
            <a:spLocks noGrp="1"/>
          </p:cNvSpPr>
          <p:nvPr>
            <p:ph sz="half" idx="1"/>
          </p:nvPr>
        </p:nvSpPr>
        <p:spPr>
          <a:xfrm>
            <a:off x="457200" y="1600201"/>
            <a:ext cx="4038600" cy="604664"/>
          </a:xfrm>
        </p:spPr>
        <p:txBody>
          <a:bodyPr>
            <a:normAutofit fontScale="70000" lnSpcReduction="20000"/>
          </a:bodyPr>
          <a:lstStyle/>
          <a:p>
            <a:r>
              <a:rPr lang="es-MX" b="1" u="sng" dirty="0" smtClean="0">
                <a:solidFill>
                  <a:srgbClr val="C00000"/>
                </a:solidFill>
              </a:rPr>
              <a:t>FORMATO DATOS ABIERTOS:</a:t>
            </a:r>
          </a:p>
          <a:p>
            <a:pPr marL="0" indent="0" algn="ctr">
              <a:buNone/>
            </a:pPr>
            <a:r>
              <a:rPr lang="es-MX" sz="2400" b="1" dirty="0" smtClean="0">
                <a:solidFill>
                  <a:srgbClr val="C00000"/>
                </a:solidFill>
              </a:rPr>
              <a:t>ZAPOPAN</a:t>
            </a:r>
          </a:p>
          <a:p>
            <a:endParaRPr lang="es-ES" dirty="0"/>
          </a:p>
        </p:txBody>
      </p:sp>
      <p:sp>
        <p:nvSpPr>
          <p:cNvPr id="6" name="Marcador de contenido 5"/>
          <p:cNvSpPr>
            <a:spLocks noGrp="1"/>
          </p:cNvSpPr>
          <p:nvPr>
            <p:ph sz="half" idx="2"/>
          </p:nvPr>
        </p:nvSpPr>
        <p:spPr>
          <a:xfrm>
            <a:off x="4648200" y="1600200"/>
            <a:ext cx="4038600" cy="604665"/>
          </a:xfrm>
        </p:spPr>
        <p:txBody>
          <a:bodyPr>
            <a:normAutofit fontScale="70000" lnSpcReduction="20000"/>
          </a:bodyPr>
          <a:lstStyle/>
          <a:p>
            <a:r>
              <a:rPr lang="es-MX" b="1" u="sng" dirty="0" smtClean="0">
                <a:solidFill>
                  <a:srgbClr val="C00000"/>
                </a:solidFill>
              </a:rPr>
              <a:t>DECLARACIÓN 3 DE 3:</a:t>
            </a:r>
          </a:p>
          <a:p>
            <a:pPr marL="0" indent="0" algn="ctr">
              <a:buNone/>
            </a:pPr>
            <a:r>
              <a:rPr lang="es-MX" sz="2400" b="1" dirty="0" smtClean="0">
                <a:solidFill>
                  <a:srgbClr val="C00000"/>
                </a:solidFill>
              </a:rPr>
              <a:t>GUADALAJARA</a:t>
            </a:r>
          </a:p>
          <a:p>
            <a:endParaRPr lang="es-ES" dirty="0"/>
          </a:p>
        </p:txBody>
      </p:sp>
      <p:pic>
        <p:nvPicPr>
          <p:cNvPr id="9" name="Imagen 8"/>
          <p:cNvPicPr/>
          <p:nvPr/>
        </p:nvPicPr>
        <p:blipFill>
          <a:blip r:embed="rId3"/>
          <a:stretch>
            <a:fillRect/>
          </a:stretch>
        </p:blipFill>
        <p:spPr>
          <a:xfrm>
            <a:off x="3851920" y="2708920"/>
            <a:ext cx="5400040" cy="33750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Malas prácticas</a:t>
            </a:r>
            <a:endParaRPr lang="es-ES" dirty="0">
              <a:solidFill>
                <a:srgbClr val="C00000"/>
              </a:solidFill>
            </a:endParaRPr>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2099525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404664"/>
            <a:ext cx="2808312" cy="461665"/>
          </a:xfrm>
          <a:prstGeom prst="rect">
            <a:avLst/>
          </a:prstGeom>
          <a:noFill/>
        </p:spPr>
        <p:txBody>
          <a:bodyPr wrap="square" rtlCol="0">
            <a:spAutoFit/>
          </a:bodyPr>
          <a:lstStyle/>
          <a:p>
            <a:r>
              <a:rPr lang="es-MX" sz="2400" b="1" dirty="0" smtClean="0">
                <a:solidFill>
                  <a:srgbClr val="C00000"/>
                </a:solidFill>
              </a:rPr>
              <a:t>MALAS PRÁCTICAS</a:t>
            </a:r>
            <a:endParaRPr lang="es-MX" sz="2400" b="1" dirty="0">
              <a:solidFill>
                <a:srgbClr val="C00000"/>
              </a:solidFill>
            </a:endParaRPr>
          </a:p>
        </p:txBody>
      </p:sp>
      <p:pic>
        <p:nvPicPr>
          <p:cNvPr id="3" name="picture"/>
          <p:cNvPicPr/>
          <p:nvPr/>
        </p:nvPicPr>
        <p:blipFill rotWithShape="1">
          <a:blip r:embed="rId2" cstate="print">
            <a:extLst>
              <a:ext uri="{28A0092B-C50C-407E-A947-70E740481C1C}">
                <a14:useLocalDpi xmlns:a14="http://schemas.microsoft.com/office/drawing/2010/main" val="0"/>
              </a:ext>
            </a:extLst>
          </a:blip>
          <a:srcRect l="10127" t="3320" r="16456" b="17060"/>
          <a:stretch/>
        </p:blipFill>
        <p:spPr>
          <a:xfrm>
            <a:off x="107504" y="2492896"/>
            <a:ext cx="4176464" cy="4365104"/>
          </a:xfrm>
          <a:prstGeom prst="rect">
            <a:avLst/>
          </a:prstGeom>
        </p:spPr>
      </p:pic>
      <p:sp>
        <p:nvSpPr>
          <p:cNvPr id="4" name="3 CuadroTexto"/>
          <p:cNvSpPr txBox="1"/>
          <p:nvPr/>
        </p:nvSpPr>
        <p:spPr>
          <a:xfrm>
            <a:off x="251520" y="1628800"/>
            <a:ext cx="3240360" cy="1107996"/>
          </a:xfrm>
          <a:prstGeom prst="rect">
            <a:avLst/>
          </a:prstGeom>
          <a:noFill/>
        </p:spPr>
        <p:txBody>
          <a:bodyPr wrap="square" rtlCol="0">
            <a:spAutoFit/>
          </a:bodyPr>
          <a:lstStyle/>
          <a:p>
            <a:pPr algn="ctr"/>
            <a:r>
              <a:rPr lang="es-MX" sz="1600" b="1" u="sng" dirty="0" smtClean="0">
                <a:solidFill>
                  <a:srgbClr val="C00000"/>
                </a:solidFill>
              </a:rPr>
              <a:t>INFORMACIÓN ILEGIBLE SOBRE MINUTAS O ACTAS DE CONSEJOS:</a:t>
            </a:r>
          </a:p>
          <a:p>
            <a:pPr algn="ctr"/>
            <a:r>
              <a:rPr lang="es-MX" sz="1600" b="1" dirty="0" smtClean="0">
                <a:solidFill>
                  <a:srgbClr val="C00000"/>
                </a:solidFill>
              </a:rPr>
              <a:t>LAGOS DE MORENO</a:t>
            </a:r>
          </a:p>
          <a:p>
            <a:endParaRPr lang="es-MX" dirty="0"/>
          </a:p>
        </p:txBody>
      </p:sp>
      <p:pic>
        <p:nvPicPr>
          <p:cNvPr id="5" name="4 Imagen"/>
          <p:cNvPicPr/>
          <p:nvPr/>
        </p:nvPicPr>
        <p:blipFill>
          <a:blip r:embed="rId3" cstate="print"/>
          <a:srcRect t="3773" r="11991" b="12663"/>
          <a:stretch>
            <a:fillRect/>
          </a:stretch>
        </p:blipFill>
        <p:spPr>
          <a:xfrm>
            <a:off x="4499992" y="2492896"/>
            <a:ext cx="4752528" cy="3384376"/>
          </a:xfrm>
          <a:prstGeom prst="rect">
            <a:avLst/>
          </a:prstGeom>
        </p:spPr>
      </p:pic>
      <p:sp>
        <p:nvSpPr>
          <p:cNvPr id="6" name="5 CuadroTexto"/>
          <p:cNvSpPr txBox="1"/>
          <p:nvPr/>
        </p:nvSpPr>
        <p:spPr>
          <a:xfrm>
            <a:off x="5076056" y="1412776"/>
            <a:ext cx="3672408" cy="1077218"/>
          </a:xfrm>
          <a:prstGeom prst="rect">
            <a:avLst/>
          </a:prstGeom>
          <a:noFill/>
        </p:spPr>
        <p:txBody>
          <a:bodyPr wrap="square" rtlCol="0">
            <a:spAutoFit/>
          </a:bodyPr>
          <a:lstStyle/>
          <a:p>
            <a:pPr algn="ctr"/>
            <a:r>
              <a:rPr lang="es-MX" sz="1600" b="1" u="sng" dirty="0" smtClean="0">
                <a:solidFill>
                  <a:srgbClr val="C00000"/>
                </a:solidFill>
              </a:rPr>
              <a:t>LOS RUBROS CONTEMPLADOS EN LA LEY NO TIENEN INFORMACIÓN Y TE REGRESAN A LA PÁGINA DEL AYTO:</a:t>
            </a:r>
          </a:p>
          <a:p>
            <a:pPr algn="ctr"/>
            <a:r>
              <a:rPr lang="es-MX" sz="1600" b="1" dirty="0" smtClean="0">
                <a:solidFill>
                  <a:srgbClr val="C00000"/>
                </a:solidFill>
              </a:rPr>
              <a:t>AMECA</a:t>
            </a:r>
            <a:endParaRPr lang="es-MX" sz="16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404664"/>
            <a:ext cx="2808312" cy="461665"/>
          </a:xfrm>
          <a:prstGeom prst="rect">
            <a:avLst/>
          </a:prstGeom>
          <a:noFill/>
        </p:spPr>
        <p:txBody>
          <a:bodyPr wrap="square" rtlCol="0">
            <a:spAutoFit/>
          </a:bodyPr>
          <a:lstStyle/>
          <a:p>
            <a:r>
              <a:rPr lang="es-MX" sz="2400" b="1" dirty="0" smtClean="0">
                <a:solidFill>
                  <a:srgbClr val="C00000"/>
                </a:solidFill>
              </a:rPr>
              <a:t>MALAS PRÁCTICAS</a:t>
            </a:r>
            <a:endParaRPr lang="es-MX" sz="2400" b="1" dirty="0">
              <a:solidFill>
                <a:srgbClr val="C00000"/>
              </a:solidFill>
            </a:endParaRPr>
          </a:p>
        </p:txBody>
      </p:sp>
      <p:sp>
        <p:nvSpPr>
          <p:cNvPr id="4" name="Marcador de contenido 3"/>
          <p:cNvSpPr>
            <a:spLocks noGrp="1"/>
          </p:cNvSpPr>
          <p:nvPr>
            <p:ph sz="half" idx="1"/>
          </p:nvPr>
        </p:nvSpPr>
        <p:spPr>
          <a:xfrm>
            <a:off x="457200" y="1600201"/>
            <a:ext cx="4038600" cy="964704"/>
          </a:xfrm>
        </p:spPr>
        <p:txBody>
          <a:bodyPr>
            <a:normAutofit fontScale="62500" lnSpcReduction="20000"/>
          </a:bodyPr>
          <a:lstStyle/>
          <a:p>
            <a:pPr algn="ctr"/>
            <a:r>
              <a:rPr lang="es-MX" b="1" u="sng" dirty="0" smtClean="0">
                <a:solidFill>
                  <a:srgbClr val="C00000"/>
                </a:solidFill>
              </a:rPr>
              <a:t>INFORMACIÓN DE ADMINISTRACIÓN PASADA COMO SI FUERA ACTUAL:</a:t>
            </a:r>
          </a:p>
          <a:p>
            <a:pPr marL="0" indent="0" algn="ctr">
              <a:buNone/>
            </a:pPr>
            <a:r>
              <a:rPr lang="es-MX" b="1" dirty="0" smtClean="0">
                <a:solidFill>
                  <a:srgbClr val="C00000"/>
                </a:solidFill>
              </a:rPr>
              <a:t>MAZAMITLA</a:t>
            </a:r>
          </a:p>
          <a:p>
            <a:endParaRPr lang="es-ES" dirty="0"/>
          </a:p>
        </p:txBody>
      </p:sp>
      <p:sp>
        <p:nvSpPr>
          <p:cNvPr id="5" name="Marcador de contenido 4"/>
          <p:cNvSpPr>
            <a:spLocks noGrp="1"/>
          </p:cNvSpPr>
          <p:nvPr>
            <p:ph sz="half" idx="2"/>
          </p:nvPr>
        </p:nvSpPr>
        <p:spPr>
          <a:xfrm>
            <a:off x="4788024" y="1635161"/>
            <a:ext cx="4038600" cy="785727"/>
          </a:xfrm>
        </p:spPr>
        <p:txBody>
          <a:bodyPr>
            <a:normAutofit fontScale="62500" lnSpcReduction="20000"/>
          </a:bodyPr>
          <a:lstStyle/>
          <a:p>
            <a:pPr algn="ctr"/>
            <a:r>
              <a:rPr lang="es-MX" b="1" u="sng" dirty="0" smtClean="0">
                <a:solidFill>
                  <a:srgbClr val="C00000"/>
                </a:solidFill>
              </a:rPr>
              <a:t>INFORMACIÓN IMPOSIBLE DE VISUALIZAR</a:t>
            </a:r>
            <a:endParaRPr lang="es-MX" b="1" dirty="0" smtClean="0">
              <a:solidFill>
                <a:srgbClr val="C00000"/>
              </a:solidFill>
            </a:endParaRPr>
          </a:p>
          <a:p>
            <a:endParaRPr lang="es-ES" dirty="0"/>
          </a:p>
        </p:txBody>
      </p:sp>
      <p:pic>
        <p:nvPicPr>
          <p:cNvPr id="6" name="5 Imagen"/>
          <p:cNvPicPr/>
          <p:nvPr/>
        </p:nvPicPr>
        <p:blipFill rotWithShape="1">
          <a:blip r:embed="rId2"/>
          <a:srcRect t="2509"/>
          <a:stretch/>
        </p:blipFill>
        <p:spPr bwMode="auto">
          <a:xfrm>
            <a:off x="176038" y="2589829"/>
            <a:ext cx="4283968" cy="3384376"/>
          </a:xfrm>
          <a:prstGeom prst="rect">
            <a:avLst/>
          </a:prstGeom>
          <a:ln>
            <a:noFill/>
          </a:ln>
          <a:extLst>
            <a:ext uri="{53640926-AAD7-44D8-BBD7-CCE9431645EC}">
              <a14:shadowObscured xmlns:a14="http://schemas.microsoft.com/office/drawing/2010/main"/>
            </a:ext>
          </a:extLst>
        </p:spPr>
      </p:pic>
      <p:pic>
        <p:nvPicPr>
          <p:cNvPr id="7" name="4 Imagen"/>
          <p:cNvPicPr/>
          <p:nvPr/>
        </p:nvPicPr>
        <p:blipFill>
          <a:blip r:embed="rId3"/>
          <a:stretch>
            <a:fillRect/>
          </a:stretch>
        </p:blipFill>
        <p:spPr>
          <a:xfrm>
            <a:off x="3725816" y="2996952"/>
            <a:ext cx="5400040" cy="27813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Ranking nacional</a:t>
            </a:r>
            <a:endParaRPr lang="es-ES" dirty="0">
              <a:solidFill>
                <a:srgbClr val="C00000"/>
              </a:solidFill>
            </a:endParaRPr>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1799871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79712" y="332656"/>
            <a:ext cx="4968552" cy="707886"/>
          </a:xfrm>
          <a:prstGeom prst="rect">
            <a:avLst/>
          </a:prstGeom>
          <a:noFill/>
        </p:spPr>
        <p:txBody>
          <a:bodyPr wrap="square" rtlCol="0">
            <a:spAutoFit/>
          </a:bodyPr>
          <a:lstStyle/>
          <a:p>
            <a:pPr algn="ctr"/>
            <a:r>
              <a:rPr lang="es-MX" sz="2000" b="1" dirty="0" smtClean="0">
                <a:solidFill>
                  <a:srgbClr val="C00000"/>
                </a:solidFill>
                <a:latin typeface="Trebuchet MS" pitchFamily="34" charset="0"/>
              </a:rPr>
              <a:t>RANKING NACIONAL</a:t>
            </a:r>
          </a:p>
          <a:p>
            <a:pPr algn="ctr"/>
            <a:r>
              <a:rPr lang="es-MX" sz="2000" b="1" dirty="0" smtClean="0">
                <a:solidFill>
                  <a:srgbClr val="C00000"/>
                </a:solidFill>
                <a:latin typeface="Trebuchet MS" pitchFamily="34" charset="0"/>
              </a:rPr>
              <a:t>Los 10 mejores Municipios</a:t>
            </a:r>
            <a:endParaRPr lang="es-MX" sz="2000" b="1" dirty="0">
              <a:solidFill>
                <a:srgbClr val="C00000"/>
              </a:solidFill>
              <a:latin typeface="Trebuchet MS" pitchFamily="34" charset="0"/>
            </a:endParaRPr>
          </a:p>
        </p:txBody>
      </p:sp>
      <p:sp>
        <p:nvSpPr>
          <p:cNvPr id="4" name="3 Rectángulo"/>
          <p:cNvSpPr/>
          <p:nvPr/>
        </p:nvSpPr>
        <p:spPr>
          <a:xfrm>
            <a:off x="2843808" y="5949280"/>
            <a:ext cx="216024" cy="1440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3059832" y="5877272"/>
            <a:ext cx="2016224" cy="307777"/>
          </a:xfrm>
          <a:prstGeom prst="rect">
            <a:avLst/>
          </a:prstGeom>
          <a:noFill/>
        </p:spPr>
        <p:txBody>
          <a:bodyPr wrap="square" rtlCol="0">
            <a:spAutoFit/>
          </a:bodyPr>
          <a:lstStyle/>
          <a:p>
            <a:r>
              <a:rPr lang="es-MX" sz="1400" b="1" dirty="0" smtClean="0">
                <a:latin typeface="Trebuchet MS" pitchFamily="34" charset="0"/>
              </a:rPr>
              <a:t>Municipios de Jalisco</a:t>
            </a:r>
            <a:endParaRPr lang="es-MX" sz="1400" b="1" dirty="0">
              <a:latin typeface="Trebuchet MS" pitchFamily="34" charset="0"/>
            </a:endParaRPr>
          </a:p>
        </p:txBody>
      </p:sp>
      <p:sp>
        <p:nvSpPr>
          <p:cNvPr id="6" name="5 Rectángulo"/>
          <p:cNvSpPr/>
          <p:nvPr/>
        </p:nvSpPr>
        <p:spPr>
          <a:xfrm flipV="1">
            <a:off x="5724128" y="5949280"/>
            <a:ext cx="216024" cy="144016"/>
          </a:xfrm>
          <a:prstGeom prst="rect">
            <a:avLst/>
          </a:prstGeom>
          <a:solidFill>
            <a:srgbClr val="1D87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5940152" y="5877272"/>
            <a:ext cx="2592288" cy="307777"/>
          </a:xfrm>
          <a:prstGeom prst="rect">
            <a:avLst/>
          </a:prstGeom>
          <a:noFill/>
        </p:spPr>
        <p:txBody>
          <a:bodyPr wrap="square" rtlCol="0">
            <a:spAutoFit/>
          </a:bodyPr>
          <a:lstStyle/>
          <a:p>
            <a:r>
              <a:rPr lang="es-MX" sz="1400" b="1" dirty="0" smtClean="0">
                <a:latin typeface="Trebuchet MS" pitchFamily="34" charset="0"/>
              </a:rPr>
              <a:t>Municipios del resto del país</a:t>
            </a:r>
            <a:endParaRPr lang="es-MX" sz="1400" b="1" dirty="0">
              <a:latin typeface="Trebuchet MS" pitchFamily="34" charset="0"/>
            </a:endParaRPr>
          </a:p>
        </p:txBody>
      </p:sp>
      <p:graphicFrame>
        <p:nvGraphicFramePr>
          <p:cNvPr id="8" name="1 Gráfico"/>
          <p:cNvGraphicFramePr/>
          <p:nvPr/>
        </p:nvGraphicFramePr>
        <p:xfrm>
          <a:off x="539552" y="1419224"/>
          <a:ext cx="7416824" cy="40195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1187624" y="1772816"/>
            <a:ext cx="6984776" cy="1143000"/>
          </a:xfrm>
          <a:prstGeom prst="rect">
            <a:avLst/>
          </a:prstGeom>
          <a:noFill/>
        </p:spPr>
        <p:txBody>
          <a:bodyPr>
            <a:normAutofit fontScale="9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rgbClr val="C00000"/>
                </a:solidFill>
                <a:effectLst/>
                <a:uLnTx/>
                <a:uFillTx/>
                <a:latin typeface="Century Gothic" pitchFamily="34" charset="0"/>
                <a:ea typeface="ＭＳ Ｐゴシック" pitchFamily="34" charset="-128"/>
                <a:cs typeface="Times New Roman" pitchFamily="18" charset="0"/>
              </a:rPr>
              <a:t> IX. EVALUACIÓN DE TRANSPARENCIA</a:t>
            </a:r>
            <a:r>
              <a:rPr kumimoji="0" lang="es-MX" sz="2800" b="1" i="0" u="none" strike="noStrike" kern="1200" cap="none" spc="0" normalizeH="0" baseline="0" noProof="0" dirty="0" smtClean="0">
                <a:ln>
                  <a:noFill/>
                </a:ln>
                <a:solidFill>
                  <a:srgbClr val="FF0000"/>
                </a:solidFill>
                <a:effectLst/>
                <a:uLnTx/>
                <a:uFillTx/>
                <a:latin typeface="Century Gothic" pitchFamily="34" charset="0"/>
                <a:ea typeface="ＭＳ Ｐゴシック" pitchFamily="34" charset="-128"/>
                <a:cs typeface="Times New Roman" pitchFamily="18" charset="0"/>
              </a:rPr>
              <a:t/>
            </a:r>
            <a:br>
              <a:rPr kumimoji="0" lang="es-MX" sz="2800" b="1" i="0" u="none" strike="noStrike" kern="1200" cap="none" spc="0" normalizeH="0" baseline="0" noProof="0" dirty="0" smtClean="0">
                <a:ln>
                  <a:noFill/>
                </a:ln>
                <a:solidFill>
                  <a:srgbClr val="FF0000"/>
                </a:solidFill>
                <a:effectLst/>
                <a:uLnTx/>
                <a:uFillTx/>
                <a:latin typeface="Century Gothic" pitchFamily="34" charset="0"/>
                <a:ea typeface="ＭＳ Ｐゴシック" pitchFamily="34" charset="-128"/>
                <a:cs typeface="Times New Roman" pitchFamily="18" charset="0"/>
              </a:rPr>
            </a:br>
            <a:r>
              <a:rPr kumimoji="0" lang="es-MX" sz="2800" b="1" i="0" u="none" strike="noStrike" kern="1200" cap="none" spc="0" normalizeH="0" baseline="0" noProof="0" dirty="0" smtClean="0">
                <a:ln>
                  <a:noFill/>
                </a:ln>
                <a:solidFill>
                  <a:srgbClr val="C00000"/>
                </a:solidFill>
                <a:effectLst/>
                <a:uLnTx/>
                <a:uFillTx/>
                <a:latin typeface="Century Gothic" pitchFamily="34" charset="0"/>
                <a:ea typeface="ＭＳ Ｐゴシック" pitchFamily="34" charset="-128"/>
                <a:cs typeface="Times New Roman" pitchFamily="18" charset="0"/>
              </a:rPr>
              <a:t>MUNICIPIOS DE </a:t>
            </a:r>
            <a:r>
              <a:rPr lang="es-MX" sz="2800" b="1" dirty="0" smtClean="0">
                <a:solidFill>
                  <a:srgbClr val="C00000"/>
                </a:solidFill>
                <a:latin typeface="Century Gothic" pitchFamily="34" charset="0"/>
                <a:ea typeface="ＭＳ Ｐゴシック" pitchFamily="34" charset="-128"/>
                <a:cs typeface="Times New Roman" pitchFamily="18" charset="0"/>
              </a:rPr>
              <a:t>JALISCO</a:t>
            </a:r>
            <a:br>
              <a:rPr lang="es-MX" sz="2800" b="1" dirty="0" smtClean="0">
                <a:solidFill>
                  <a:srgbClr val="C00000"/>
                </a:solidFill>
                <a:latin typeface="Century Gothic" pitchFamily="34" charset="0"/>
                <a:ea typeface="ＭＳ Ｐゴシック" pitchFamily="34" charset="-128"/>
                <a:cs typeface="Times New Roman" pitchFamily="18" charset="0"/>
              </a:rPr>
            </a:br>
            <a:r>
              <a:rPr lang="es-MX" sz="2800" b="1" dirty="0" smtClean="0">
                <a:solidFill>
                  <a:srgbClr val="C00000"/>
                </a:solidFill>
                <a:latin typeface="Century Gothic" pitchFamily="34" charset="0"/>
                <a:ea typeface="ＭＳ Ｐゴシック" pitchFamily="34" charset="-128"/>
                <a:cs typeface="Times New Roman" pitchFamily="18" charset="0"/>
              </a:rPr>
              <a:t>MARZO-ABRIL DE 2016</a:t>
            </a:r>
            <a:r>
              <a:rPr kumimoji="0" lang="es-MX" sz="2800" b="1" i="0" u="none" strike="noStrike" kern="1200" cap="none" spc="0" normalizeH="0" baseline="0" noProof="0" dirty="0" smtClean="0">
                <a:ln>
                  <a:noFill/>
                </a:ln>
                <a:solidFill>
                  <a:srgbClr val="C00000"/>
                </a:solidFill>
                <a:effectLst/>
                <a:uLnTx/>
                <a:uFillTx/>
                <a:latin typeface="Century Gothic" pitchFamily="34" charset="0"/>
                <a:ea typeface="ＭＳ Ｐゴシック" pitchFamily="34" charset="-128"/>
                <a:cs typeface="Times New Roman" pitchFamily="18" charset="0"/>
              </a:rPr>
              <a:t> </a:t>
            </a:r>
            <a:r>
              <a:rPr kumimoji="0" lang="es-MX" sz="2800" b="1" i="0" u="none" strike="noStrike" kern="1200" cap="none" spc="0" normalizeH="0" baseline="0" noProof="0" dirty="0" smtClean="0">
                <a:ln>
                  <a:noFill/>
                </a:ln>
                <a:solidFill>
                  <a:srgbClr val="FF0000"/>
                </a:solidFill>
                <a:effectLst/>
                <a:uLnTx/>
                <a:uFillTx/>
                <a:latin typeface="Century Gothic" pitchFamily="34" charset="0"/>
                <a:ea typeface="ＭＳ Ｐゴシック" pitchFamily="34" charset="-128"/>
                <a:cs typeface="Times New Roman" pitchFamily="18" charset="0"/>
              </a:rPr>
              <a:t/>
            </a:r>
            <a:br>
              <a:rPr kumimoji="0" lang="es-MX" sz="2800" b="1" i="0" u="none" strike="noStrike" kern="1200" cap="none" spc="0" normalizeH="0" baseline="0" noProof="0" dirty="0" smtClean="0">
                <a:ln>
                  <a:noFill/>
                </a:ln>
                <a:solidFill>
                  <a:srgbClr val="FF0000"/>
                </a:solidFill>
                <a:effectLst/>
                <a:uLnTx/>
                <a:uFillTx/>
                <a:latin typeface="Century Gothic" pitchFamily="34" charset="0"/>
                <a:ea typeface="ＭＳ Ｐゴシック" pitchFamily="34" charset="-128"/>
                <a:cs typeface="Times New Roman" pitchFamily="18" charset="0"/>
              </a:rPr>
            </a:br>
            <a:endParaRPr kumimoji="0" lang="es-MX"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1" descr="ADL2"/>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556844" y="3865294"/>
            <a:ext cx="1454727" cy="814647"/>
          </a:xfrm>
          <a:prstGeom prst="rect">
            <a:avLst/>
          </a:prstGeom>
          <a:noFill/>
          <a:ln w="9525">
            <a:noFill/>
            <a:miter lim="800000"/>
            <a:headEnd/>
            <a:tailEnd/>
          </a:ln>
        </p:spPr>
      </p:pic>
      <p:pic>
        <p:nvPicPr>
          <p:cNvPr id="6" name="Picture 34" descr="logo-hor-pos"/>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2739309" y="3804565"/>
            <a:ext cx="1940703" cy="936104"/>
          </a:xfrm>
          <a:prstGeom prst="rect">
            <a:avLst/>
          </a:prstGeom>
          <a:noFill/>
          <a:ln w="9525">
            <a:noFill/>
            <a:miter lim="800000"/>
            <a:headEnd/>
            <a:tailEnd/>
          </a:ln>
        </p:spPr>
      </p:pic>
      <p:pic>
        <p:nvPicPr>
          <p:cNvPr id="7" name="0 Imagen" descr="Logo_CoparmexJalisco_png.png"/>
          <p:cNvPicPr/>
          <p:nvPr/>
        </p:nvPicPr>
        <p:blipFill>
          <a:blip r:embed="rId5" cstate="print"/>
          <a:stretch>
            <a:fillRect/>
          </a:stretch>
        </p:blipFill>
        <p:spPr>
          <a:xfrm>
            <a:off x="5436096" y="5064094"/>
            <a:ext cx="1008112" cy="914400"/>
          </a:xfrm>
          <a:prstGeom prst="rect">
            <a:avLst/>
          </a:prstGeom>
        </p:spPr>
      </p:pic>
      <p:pic>
        <p:nvPicPr>
          <p:cNvPr id="8"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546164" y="5046290"/>
            <a:ext cx="1814512" cy="906462"/>
          </a:xfrm>
          <a:prstGeom prst="rect">
            <a:avLst/>
          </a:prstGeom>
          <a:noFill/>
          <a:ln w="9525">
            <a:noFill/>
            <a:miter lim="800000"/>
            <a:headEnd/>
            <a:tailEnd/>
          </a:ln>
        </p:spPr>
      </p:pic>
      <p:pic>
        <p:nvPicPr>
          <p:cNvPr id="9" name="Picture 17" descr="C:\ADL Respaldo 101010\ADL 2011\logo_estudios.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52839" y="4952627"/>
            <a:ext cx="1933575" cy="1000125"/>
          </a:xfrm>
          <a:prstGeom prst="rect">
            <a:avLst/>
          </a:prstGeom>
          <a:noFill/>
          <a:ln w="9525">
            <a:noFill/>
            <a:miter lim="800000"/>
            <a:headEnd/>
            <a:tailEnd/>
          </a:ln>
        </p:spPr>
      </p:pic>
      <p:sp>
        <p:nvSpPr>
          <p:cNvPr id="14338" name="AutoShape 2" descr="Haga clic en Opcio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4340" name="AutoShape 4" descr="Haga clic en Opcio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4342" name="AutoShape 6" descr="Haga clic en Opcio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4343" name="Picture 7" descr="C:\Users\Usuarios Coparmex\Downloads\Imagen1.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292080" y="3820091"/>
            <a:ext cx="2010475" cy="905052"/>
          </a:xfrm>
          <a:prstGeom prst="rect">
            <a:avLst/>
          </a:prstGeom>
          <a:noFill/>
        </p:spPr>
      </p:pic>
      <p:sp>
        <p:nvSpPr>
          <p:cNvPr id="2" name="AutoShape 2" descr="Resultado de imagen para univa logo v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4" name="Picture 6" descr="http://seeklogo.com/images/U/UNIVA-logo-BFD7AB74E5-seeklogo.com.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8383" y="4912071"/>
            <a:ext cx="1081236" cy="10812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content-dfw1-1.xx.fbcdn.net/v/t1.0-9/12246679_711945258941762_6151287484964864954_n.jpg?oh=664ca9735773b34b6788bb026a643ca8&amp;oe=57CE36E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0404" y="3479907"/>
            <a:ext cx="1269215" cy="12692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conclusiones</a:t>
            </a:r>
            <a:endParaRPr lang="es-ES" dirty="0">
              <a:solidFill>
                <a:srgbClr val="C00000"/>
              </a:solidFill>
            </a:endParaRPr>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1003786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484784"/>
            <a:ext cx="8424936" cy="7509748"/>
          </a:xfrm>
          <a:prstGeom prst="rect">
            <a:avLst/>
          </a:prstGeom>
        </p:spPr>
        <p:txBody>
          <a:bodyPr wrap="square">
            <a:spAutoFit/>
          </a:bodyPr>
          <a:lstStyle/>
          <a:p>
            <a:pPr marL="342900" indent="-342900" algn="just">
              <a:buFont typeface="Arial" panose="020B0604020202020204" pitchFamily="34" charset="0"/>
              <a:buChar char="•"/>
            </a:pPr>
            <a:r>
              <a:rPr lang="es-MX" sz="2000" b="1" dirty="0" smtClean="0"/>
              <a:t>Esta es la primera evaluación realizada con la nueva herramienta CIMTRA Municipal.</a:t>
            </a:r>
          </a:p>
          <a:p>
            <a:pPr marL="342900" indent="-342900">
              <a:buFont typeface="Arial" panose="020B0604020202020204" pitchFamily="34" charset="0"/>
              <a:buChar char="•"/>
            </a:pPr>
            <a:endParaRPr lang="es-MX" sz="2000" b="1" dirty="0" smtClean="0"/>
          </a:p>
          <a:p>
            <a:pPr marL="342900" indent="-342900" algn="just">
              <a:buFont typeface="Arial" panose="020B0604020202020204" pitchFamily="34" charset="0"/>
              <a:buChar char="•"/>
            </a:pPr>
            <a:r>
              <a:rPr lang="es-MX" sz="2000" b="1" dirty="0" smtClean="0"/>
              <a:t>La nueva herramienta es más exigente que la anterior, por lo que se observa que las calificaciones en general, son más bajas. Sin embargo, el resultado refleja que los municipios ni siquiera están cumpliendo con lo que pide la Ley de Transparencia del Estado, por lo que en un futuro próximo presentaremos recursos de transparencia. </a:t>
            </a:r>
          </a:p>
          <a:p>
            <a:pPr marL="342900" indent="-342900" algn="just">
              <a:buFont typeface="Arial" panose="020B0604020202020204" pitchFamily="34" charset="0"/>
              <a:buChar char="•"/>
            </a:pPr>
            <a:endParaRPr lang="es-MX" sz="2000" b="1" dirty="0" smtClean="0"/>
          </a:p>
          <a:p>
            <a:pPr marL="342900" indent="-342900" algn="just">
              <a:buFont typeface="Arial" panose="020B0604020202020204" pitchFamily="34" charset="0"/>
              <a:buChar char="•"/>
            </a:pPr>
            <a:r>
              <a:rPr lang="es-MX" sz="2000" b="1" dirty="0" smtClean="0"/>
              <a:t>Durante este periodo 2016 hemos firmado 11 convenios con los municipios de:</a:t>
            </a:r>
          </a:p>
          <a:p>
            <a:pPr marL="800100" lvl="1" indent="-342900" algn="just">
              <a:buFont typeface="Arial" panose="020B0604020202020204" pitchFamily="34" charset="0"/>
              <a:buChar char="•"/>
            </a:pPr>
            <a:r>
              <a:rPr lang="es-MX" sz="2000" b="1" dirty="0" smtClean="0"/>
              <a:t>Guadalajara, Tlajomulco, Zapopan, Tlaquepaque, Cabo Corrientes, </a:t>
            </a:r>
            <a:r>
              <a:rPr lang="es-MX" sz="2000" b="1" dirty="0" err="1" smtClean="0"/>
              <a:t>Tapalpa</a:t>
            </a:r>
            <a:r>
              <a:rPr lang="es-MX" sz="2000" b="1" dirty="0" smtClean="0"/>
              <a:t>, Zapotlán el Grande, </a:t>
            </a:r>
            <a:r>
              <a:rPr lang="es-MX" sz="2000" b="1" dirty="0" err="1" smtClean="0"/>
              <a:t>Colotlán</a:t>
            </a:r>
            <a:r>
              <a:rPr lang="es-MX" sz="2000" b="1" dirty="0" smtClean="0"/>
              <a:t>, Ocotlán, </a:t>
            </a:r>
            <a:r>
              <a:rPr lang="es-MX" sz="2000" b="1" dirty="0" err="1" smtClean="0"/>
              <a:t>Zapotlanejo</a:t>
            </a:r>
            <a:r>
              <a:rPr lang="es-MX" sz="2000" b="1" dirty="0"/>
              <a:t> </a:t>
            </a:r>
            <a:r>
              <a:rPr lang="es-MX" sz="2000" b="1" dirty="0" smtClean="0"/>
              <a:t>y Lagos de Moreno. </a:t>
            </a:r>
          </a:p>
          <a:p>
            <a:pPr marL="342900" indent="-342900"/>
            <a:endParaRPr lang="es-MX" sz="2000" b="1" dirty="0" smtClean="0"/>
          </a:p>
          <a:p>
            <a:endParaRPr lang="es-MX" b="1" dirty="0" smtClean="0">
              <a:latin typeface="Trebuchet MS" pitchFamily="34" charset="0"/>
            </a:endParaRPr>
          </a:p>
          <a:p>
            <a:endParaRPr lang="es-MX" b="1" dirty="0" smtClean="0"/>
          </a:p>
          <a:p>
            <a:endParaRPr lang="es-MX" b="1" dirty="0" smtClean="0"/>
          </a:p>
          <a:p>
            <a:endParaRPr lang="es-MX" b="1" dirty="0" smtClean="0"/>
          </a:p>
          <a:p>
            <a:endParaRPr lang="es-MX" b="1" dirty="0" smtClean="0"/>
          </a:p>
          <a:p>
            <a:endParaRPr lang="es-MX" b="1" dirty="0" smtClean="0"/>
          </a:p>
          <a:p>
            <a:endParaRPr lang="es-MX" b="1" dirty="0" smtClean="0"/>
          </a:p>
          <a:p>
            <a:endParaRPr lang="es-MX" dirty="0" smtClean="0"/>
          </a:p>
          <a:p>
            <a:endParaRPr lang="es-MX" dirty="0" smtClean="0"/>
          </a:p>
          <a:p>
            <a:endParaRPr lang="es-MX" sz="2000" dirty="0" smtClean="0"/>
          </a:p>
        </p:txBody>
      </p:sp>
      <p:sp>
        <p:nvSpPr>
          <p:cNvPr id="3" name="2 CuadroTexto"/>
          <p:cNvSpPr txBox="1"/>
          <p:nvPr/>
        </p:nvSpPr>
        <p:spPr>
          <a:xfrm>
            <a:off x="2915816" y="332656"/>
            <a:ext cx="2880320" cy="461665"/>
          </a:xfrm>
          <a:prstGeom prst="rect">
            <a:avLst/>
          </a:prstGeom>
          <a:noFill/>
        </p:spPr>
        <p:txBody>
          <a:bodyPr wrap="square" rtlCol="0">
            <a:spAutoFit/>
          </a:bodyPr>
          <a:lstStyle/>
          <a:p>
            <a:pPr algn="ctr"/>
            <a:r>
              <a:rPr lang="es-MX" sz="2400" b="1" dirty="0" smtClean="0">
                <a:solidFill>
                  <a:srgbClr val="C00000"/>
                </a:solidFill>
                <a:latin typeface="Trebuchet MS" pitchFamily="34" charset="0"/>
              </a:rPr>
              <a:t>CONCLUSIONES</a:t>
            </a:r>
            <a:endParaRPr lang="es-MX" sz="2400" b="1" dirty="0">
              <a:solidFill>
                <a:srgbClr val="C00000"/>
              </a:solidFill>
              <a:latin typeface="Trebuchet MS" pitchFamily="34" charset="0"/>
            </a:endParaRPr>
          </a:p>
        </p:txBody>
      </p:sp>
    </p:spTree>
    <p:extLst>
      <p:ext uri="{BB962C8B-B14F-4D97-AF65-F5344CB8AC3E}">
        <p14:creationId xmlns:p14="http://schemas.microsoft.com/office/powerpoint/2010/main" val="1068582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b="1" dirty="0">
                <a:solidFill>
                  <a:srgbClr val="C00000"/>
                </a:solidFill>
                <a:latin typeface="Trebuchet MS" pitchFamily="34" charset="0"/>
              </a:rPr>
              <a:t>CONCLUSIONES</a:t>
            </a:r>
            <a:endParaRPr lang="es-MX" dirty="0"/>
          </a:p>
        </p:txBody>
      </p:sp>
      <p:sp>
        <p:nvSpPr>
          <p:cNvPr id="3" name="Marcador de contenido 2"/>
          <p:cNvSpPr>
            <a:spLocks noGrp="1"/>
          </p:cNvSpPr>
          <p:nvPr>
            <p:ph idx="1"/>
          </p:nvPr>
        </p:nvSpPr>
        <p:spPr>
          <a:xfrm>
            <a:off x="395536" y="1484784"/>
            <a:ext cx="8229600" cy="4525963"/>
          </a:xfrm>
        </p:spPr>
        <p:txBody>
          <a:bodyPr>
            <a:normAutofit fontScale="25000" lnSpcReduction="20000"/>
          </a:bodyPr>
          <a:lstStyle/>
          <a:p>
            <a:pPr algn="just"/>
            <a:r>
              <a:rPr lang="es-MX" sz="8800" b="1" dirty="0" smtClean="0"/>
              <a:t>En está ocasión se evaluaron 22 municipios pertenecientes tanto a la Zona Metropolitana de Guadalajara(ZMG) como al menos a cada una de las regiones del estado.</a:t>
            </a:r>
          </a:p>
          <a:p>
            <a:pPr algn="just"/>
            <a:endParaRPr lang="es-MX" sz="8800" b="1" dirty="0" smtClean="0"/>
          </a:p>
          <a:p>
            <a:pPr algn="just"/>
            <a:r>
              <a:rPr lang="es-MX" sz="8800" b="1" dirty="0" smtClean="0"/>
              <a:t>Se observa una gran disparidad entre la ZMG y el interior del estado en promedio de calificación, pues la ZMG promedia 59% y el interior del estado solo 22%.</a:t>
            </a:r>
          </a:p>
          <a:p>
            <a:endParaRPr lang="es-MX" sz="8800" b="1" dirty="0" smtClean="0"/>
          </a:p>
          <a:p>
            <a:r>
              <a:rPr lang="es-MX" sz="8800" b="1" dirty="0" smtClean="0"/>
              <a:t>Los tres municipios más transparentes pertenecen a la ZMG, Tlajomulco de Zúñiga(98%) y Guadalajara (96%) y Zapopan (94%).</a:t>
            </a:r>
          </a:p>
          <a:p>
            <a:endParaRPr lang="es-MX" sz="8800" b="1" dirty="0" smtClean="0"/>
          </a:p>
          <a:p>
            <a:r>
              <a:rPr lang="es-MX" sz="8800" b="1" dirty="0" smtClean="0"/>
              <a:t>Los </a:t>
            </a:r>
            <a:r>
              <a:rPr lang="es-MX" sz="8800" b="1" dirty="0"/>
              <a:t>tres municipios más opacos son El Grullo(4%), Chapala(5%) y Mascota(6%) todos del interior del estado.</a:t>
            </a:r>
          </a:p>
          <a:p>
            <a:pPr>
              <a:buNone/>
            </a:pPr>
            <a:endParaRPr lang="es-MX" sz="8800" b="1" dirty="0" smtClean="0"/>
          </a:p>
          <a:p>
            <a:r>
              <a:rPr lang="es-MX" sz="8800" b="1" dirty="0" smtClean="0"/>
              <a:t>En </a:t>
            </a:r>
            <a:r>
              <a:rPr lang="es-MX" sz="8800" b="1" dirty="0"/>
              <a:t>promedio los municipios evaluados </a:t>
            </a:r>
            <a:r>
              <a:rPr lang="es-MX" sz="8800" b="1" dirty="0" smtClean="0"/>
              <a:t>obtuvieron una calificación reprobatoria</a:t>
            </a:r>
            <a:r>
              <a:rPr lang="es-MX" sz="9600" b="1" dirty="0" smtClean="0"/>
              <a:t>.</a:t>
            </a:r>
            <a:endParaRPr lang="es-MX" sz="9600" b="1" dirty="0"/>
          </a:p>
          <a:p>
            <a:pPr>
              <a:buNone/>
            </a:pPr>
            <a:endParaRPr lang="es-MX" sz="8800" b="1" dirty="0" smtClean="0"/>
          </a:p>
          <a:p>
            <a:endParaRPr lang="es-MX" b="1" dirty="0">
              <a:latin typeface="Trebuchet MS" panose="020B0603020202020204" pitchFamily="34" charset="0"/>
            </a:endParaRPr>
          </a:p>
        </p:txBody>
      </p:sp>
    </p:spTree>
    <p:extLst>
      <p:ext uri="{BB962C8B-B14F-4D97-AF65-F5344CB8AC3E}">
        <p14:creationId xmlns:p14="http://schemas.microsoft.com/office/powerpoint/2010/main" val="554952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b="1" dirty="0">
                <a:solidFill>
                  <a:srgbClr val="C00000"/>
                </a:solidFill>
                <a:latin typeface="Trebuchet MS" pitchFamily="34" charset="0"/>
              </a:rPr>
              <a:t>CONCLUSIONES</a:t>
            </a:r>
            <a:endParaRPr lang="es-MX" dirty="0"/>
          </a:p>
        </p:txBody>
      </p:sp>
      <p:sp>
        <p:nvSpPr>
          <p:cNvPr id="3" name="Marcador de contenido 2"/>
          <p:cNvSpPr>
            <a:spLocks noGrp="1"/>
          </p:cNvSpPr>
          <p:nvPr>
            <p:ph idx="1"/>
          </p:nvPr>
        </p:nvSpPr>
        <p:spPr>
          <a:xfrm>
            <a:off x="457200" y="1412776"/>
            <a:ext cx="8363272" cy="5040560"/>
          </a:xfrm>
        </p:spPr>
        <p:txBody>
          <a:bodyPr>
            <a:normAutofit fontScale="70000" lnSpcReduction="20000"/>
          </a:bodyPr>
          <a:lstStyle/>
          <a:p>
            <a:r>
              <a:rPr lang="es-MX" sz="3600" b="1" dirty="0" smtClean="0"/>
              <a:t>Al contemplar todos los municipios evaluados, ningún bloque cumple con las condiciones para considerarse transparente.</a:t>
            </a:r>
          </a:p>
          <a:p>
            <a:endParaRPr lang="es-MX" sz="3600" b="1" dirty="0" smtClean="0"/>
          </a:p>
          <a:p>
            <a:r>
              <a:rPr lang="es-MX" sz="3600" b="1" dirty="0" smtClean="0"/>
              <a:t>El bloque más transparente fue Atención Ciudadana con un promedio de 55%.</a:t>
            </a:r>
          </a:p>
          <a:p>
            <a:pPr algn="just"/>
            <a:endParaRPr lang="es-MX" sz="3600" b="1" dirty="0" smtClean="0"/>
          </a:p>
          <a:p>
            <a:pPr algn="just"/>
            <a:r>
              <a:rPr lang="es-MX" sz="3600" b="1" dirty="0" smtClean="0"/>
              <a:t>En cambio, el Bloque más opaco fue Consejos con solo </a:t>
            </a:r>
            <a:r>
              <a:rPr lang="es-MX" sz="3600" b="1" dirty="0"/>
              <a:t>3</a:t>
            </a:r>
            <a:r>
              <a:rPr lang="es-MX" sz="3600" b="1" dirty="0" smtClean="0"/>
              <a:t>%.</a:t>
            </a:r>
          </a:p>
          <a:p>
            <a:pPr algn="just">
              <a:buNone/>
            </a:pPr>
            <a:endParaRPr lang="es-MX" sz="3600" b="1" dirty="0" smtClean="0"/>
          </a:p>
          <a:p>
            <a:pPr algn="just"/>
            <a:r>
              <a:rPr lang="es-MX" sz="3600" b="1" dirty="0" smtClean="0"/>
              <a:t>Está demostrado que la transparencia depende más de voluntad que de presupuesto, para prueba el municipio de Ocotlán quien obtuvo una calificación de 81% sin ser de la ZMG por encima de Tonalá y Tlaquepaque.</a:t>
            </a:r>
          </a:p>
          <a:p>
            <a:pPr algn="just">
              <a:buNone/>
            </a:pPr>
            <a:endParaRPr lang="es-MX" sz="2200" b="1" dirty="0" smtClean="0"/>
          </a:p>
          <a:p>
            <a:endParaRPr lang="es-MX" sz="2200" b="1" dirty="0" smtClean="0"/>
          </a:p>
        </p:txBody>
      </p:sp>
    </p:spTree>
    <p:extLst>
      <p:ext uri="{BB962C8B-B14F-4D97-AF65-F5344CB8AC3E}">
        <p14:creationId xmlns:p14="http://schemas.microsoft.com/office/powerpoint/2010/main" val="554952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a:solidFill>
                  <a:srgbClr val="C00000"/>
                </a:solidFill>
                <a:latin typeface="Trebuchet MS" pitchFamily="34" charset="0"/>
              </a:rPr>
              <a:t>CONCLUSIONES</a:t>
            </a:r>
            <a:endParaRPr lang="es-ES" sz="3200" dirty="0"/>
          </a:p>
        </p:txBody>
      </p:sp>
      <p:sp>
        <p:nvSpPr>
          <p:cNvPr id="3" name="Marcador de contenido 2"/>
          <p:cNvSpPr>
            <a:spLocks noGrp="1"/>
          </p:cNvSpPr>
          <p:nvPr>
            <p:ph idx="1"/>
          </p:nvPr>
        </p:nvSpPr>
        <p:spPr/>
        <p:txBody>
          <a:bodyPr/>
          <a:lstStyle/>
          <a:p>
            <a:r>
              <a:rPr lang="es-ES" b="1" dirty="0" smtClean="0"/>
              <a:t>Retrocesos en Tonalá y Tamazula de Gordiano</a:t>
            </a:r>
          </a:p>
          <a:p>
            <a:r>
              <a:rPr lang="es-ES" b="1" dirty="0" smtClean="0"/>
              <a:t>Estancamiento en opacidad de El Salto</a:t>
            </a:r>
          </a:p>
          <a:p>
            <a:r>
              <a:rPr lang="es-ES" b="1" dirty="0" smtClean="0"/>
              <a:t>Hay dificultades para consolidar buenas prácticas de transparencia en administración municipal (cambio de administración y falta de servicio profesional)</a:t>
            </a:r>
          </a:p>
          <a:p>
            <a:endParaRPr lang="es-ES" dirty="0"/>
          </a:p>
        </p:txBody>
      </p:sp>
    </p:spTree>
    <p:extLst>
      <p:ext uri="{BB962C8B-B14F-4D97-AF65-F5344CB8AC3E}">
        <p14:creationId xmlns:p14="http://schemas.microsoft.com/office/powerpoint/2010/main" val="2064859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a:solidFill>
                  <a:srgbClr val="C00000"/>
                </a:solidFill>
                <a:latin typeface="Trebuchet MS" pitchFamily="34" charset="0"/>
              </a:rPr>
              <a:t>CONCLUSIONES</a:t>
            </a:r>
            <a:endParaRPr lang="es-ES" sz="3200" dirty="0"/>
          </a:p>
        </p:txBody>
      </p:sp>
      <p:sp>
        <p:nvSpPr>
          <p:cNvPr id="3" name="Marcador de contenido 2"/>
          <p:cNvSpPr>
            <a:spLocks noGrp="1"/>
          </p:cNvSpPr>
          <p:nvPr>
            <p:ph idx="1"/>
          </p:nvPr>
        </p:nvSpPr>
        <p:spPr/>
        <p:txBody>
          <a:bodyPr>
            <a:normAutofit fontScale="92500" lnSpcReduction="10000"/>
          </a:bodyPr>
          <a:lstStyle/>
          <a:p>
            <a:pPr algn="just">
              <a:buNone/>
            </a:pPr>
            <a:endParaRPr lang="es-MX" b="1" dirty="0"/>
          </a:p>
          <a:p>
            <a:pPr algn="just"/>
            <a:r>
              <a:rPr lang="es-MX" b="1" dirty="0"/>
              <a:t>Observamos como principales retos de los municipios:</a:t>
            </a:r>
          </a:p>
          <a:p>
            <a:pPr lvl="1" algn="just">
              <a:buNone/>
            </a:pPr>
            <a:r>
              <a:rPr lang="es-MX" b="1" dirty="0"/>
              <a:t>-Emitir las declaraciones 3 de 3 de los funcionarios.</a:t>
            </a:r>
          </a:p>
          <a:p>
            <a:pPr lvl="1" algn="just">
              <a:buNone/>
            </a:pPr>
            <a:r>
              <a:rPr lang="es-MX" b="1" dirty="0"/>
              <a:t>-Fortalecer la información sobre sus Gastos, Estados financieros, Obras </a:t>
            </a:r>
            <a:r>
              <a:rPr lang="es-MX" b="1" dirty="0" smtClean="0"/>
              <a:t>y Consejos</a:t>
            </a:r>
            <a:r>
              <a:rPr lang="es-MX" b="1" dirty="0"/>
              <a:t>.</a:t>
            </a:r>
          </a:p>
          <a:p>
            <a:pPr lvl="1" algn="just">
              <a:buNone/>
            </a:pPr>
            <a:r>
              <a:rPr lang="es-MX" b="1" dirty="0"/>
              <a:t>-Hacer </a:t>
            </a:r>
            <a:r>
              <a:rPr lang="es-MX" b="1" dirty="0" smtClean="0"/>
              <a:t>públicas y transmitir en vivo </a:t>
            </a:r>
            <a:r>
              <a:rPr lang="es-MX" b="1" dirty="0"/>
              <a:t>las sesiones de Cabildo y Comisiones</a:t>
            </a:r>
            <a:r>
              <a:rPr lang="es-MX" b="1" dirty="0" smtClean="0"/>
              <a:t>.</a:t>
            </a:r>
          </a:p>
          <a:p>
            <a:pPr lvl="1" algn="just">
              <a:buNone/>
            </a:pPr>
            <a:r>
              <a:rPr lang="es-MX" b="1" dirty="0" smtClean="0"/>
              <a:t>- Presentar la información en </a:t>
            </a:r>
            <a:r>
              <a:rPr lang="es-MX" b="1" smtClean="0"/>
              <a:t>formato de datos </a:t>
            </a:r>
            <a:r>
              <a:rPr lang="es-MX" b="1" dirty="0" smtClean="0"/>
              <a:t>abiertos.</a:t>
            </a:r>
            <a:endParaRPr lang="es-MX" b="1" dirty="0"/>
          </a:p>
          <a:p>
            <a:endParaRPr lang="es-ES" dirty="0"/>
          </a:p>
        </p:txBody>
      </p:sp>
    </p:spTree>
    <p:extLst>
      <p:ext uri="{BB962C8B-B14F-4D97-AF65-F5344CB8AC3E}">
        <p14:creationId xmlns:p14="http://schemas.microsoft.com/office/powerpoint/2010/main" val="977003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0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563888" y="188640"/>
            <a:ext cx="1295400" cy="1311275"/>
          </a:xfrm>
          <a:prstGeom prst="rect">
            <a:avLst/>
          </a:prstGeom>
          <a:noFill/>
          <a:ln w="9525">
            <a:noFill/>
            <a:miter lim="800000"/>
            <a:headEnd/>
            <a:tailEnd/>
          </a:ln>
        </p:spPr>
      </p:pic>
      <p:cxnSp>
        <p:nvCxnSpPr>
          <p:cNvPr id="10" name="9 Conector recto"/>
          <p:cNvCxnSpPr/>
          <p:nvPr/>
        </p:nvCxnSpPr>
        <p:spPr>
          <a:xfrm>
            <a:off x="428625" y="1643063"/>
            <a:ext cx="82867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455613" y="2565400"/>
            <a:ext cx="8286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461963" y="4827588"/>
            <a:ext cx="82867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1" name="18 Rectángulo"/>
          <p:cNvSpPr>
            <a:spLocks noChangeArrowheads="1"/>
          </p:cNvSpPr>
          <p:nvPr/>
        </p:nvSpPr>
        <p:spPr bwMode="auto">
          <a:xfrm>
            <a:off x="5181600" y="4552950"/>
            <a:ext cx="642938" cy="276225"/>
          </a:xfrm>
          <a:prstGeom prst="rect">
            <a:avLst/>
          </a:prstGeom>
          <a:noFill/>
          <a:ln w="9525">
            <a:noFill/>
            <a:miter lim="800000"/>
            <a:headEnd/>
            <a:tailEnd/>
          </a:ln>
        </p:spPr>
        <p:txBody>
          <a:bodyPr>
            <a:spAutoFit/>
          </a:bodyPr>
          <a:lstStyle/>
          <a:p>
            <a:pPr algn="ctr"/>
            <a:r>
              <a:rPr lang="es-ES" sz="1200" b="1">
                <a:solidFill>
                  <a:srgbClr val="000000"/>
                </a:solidFill>
              </a:rPr>
              <a:t>DF</a:t>
            </a:r>
          </a:p>
        </p:txBody>
      </p:sp>
      <p:pic>
        <p:nvPicPr>
          <p:cNvPr id="1032" name="Picture 12" descr="http://www.amcpensenada.com/imagenes/coparmex_N.jpg"/>
          <p:cNvPicPr>
            <a:picLocks noChangeAspect="1" noChangeArrowheads="1"/>
          </p:cNvPicPr>
          <p:nvPr/>
        </p:nvPicPr>
        <p:blipFill>
          <a:blip r:embed="rId4" cstate="print"/>
          <a:srcRect/>
          <a:stretch>
            <a:fillRect/>
          </a:stretch>
        </p:blipFill>
        <p:spPr bwMode="auto">
          <a:xfrm>
            <a:off x="2025650" y="2593975"/>
            <a:ext cx="703263" cy="639763"/>
          </a:xfrm>
          <a:prstGeom prst="rect">
            <a:avLst/>
          </a:prstGeom>
          <a:noFill/>
          <a:ln w="9525">
            <a:noFill/>
            <a:miter lim="800000"/>
            <a:headEnd/>
            <a:tailEnd/>
          </a:ln>
        </p:spPr>
      </p:pic>
      <p:pic>
        <p:nvPicPr>
          <p:cNvPr id="1033" name="Picture 14" descr="http://www.canaco.net/default/banda.jpg"/>
          <p:cNvPicPr>
            <a:picLocks noChangeAspect="1" noChangeArrowheads="1"/>
          </p:cNvPicPr>
          <p:nvPr/>
        </p:nvPicPr>
        <p:blipFill>
          <a:blip r:embed="rId5" cstate="print"/>
          <a:srcRect l="2637" t="8241" r="78020" b="9340"/>
          <a:stretch>
            <a:fillRect/>
          </a:stretch>
        </p:blipFill>
        <p:spPr bwMode="auto">
          <a:xfrm>
            <a:off x="7843838" y="2709863"/>
            <a:ext cx="939800" cy="427037"/>
          </a:xfrm>
          <a:prstGeom prst="rect">
            <a:avLst/>
          </a:prstGeom>
          <a:noFill/>
          <a:ln w="9525">
            <a:noFill/>
            <a:miter lim="800000"/>
            <a:headEnd/>
            <a:tailEnd/>
          </a:ln>
        </p:spPr>
      </p:pic>
      <p:pic>
        <p:nvPicPr>
          <p:cNvPr id="1034" name="Picture 16" descr="http://es.catholic.net/catholic_db/imagenes_db/empresarios_catolicos/usem.jpg"/>
          <p:cNvPicPr>
            <a:picLocks noChangeAspect="1" noChangeArrowheads="1"/>
          </p:cNvPicPr>
          <p:nvPr/>
        </p:nvPicPr>
        <p:blipFill>
          <a:blip r:embed="rId6" cstate="print"/>
          <a:srcRect/>
          <a:stretch>
            <a:fillRect/>
          </a:stretch>
        </p:blipFill>
        <p:spPr bwMode="auto">
          <a:xfrm>
            <a:off x="717550" y="2708275"/>
            <a:ext cx="812800" cy="428625"/>
          </a:xfrm>
          <a:prstGeom prst="rect">
            <a:avLst/>
          </a:prstGeom>
          <a:noFill/>
          <a:ln w="9525">
            <a:noFill/>
            <a:miter lim="800000"/>
            <a:headEnd/>
            <a:tailEnd/>
          </a:ln>
        </p:spPr>
      </p:pic>
      <p:sp>
        <p:nvSpPr>
          <p:cNvPr id="1035" name="23 Rectángulo"/>
          <p:cNvSpPr>
            <a:spLocks noChangeArrowheads="1"/>
          </p:cNvSpPr>
          <p:nvPr/>
        </p:nvSpPr>
        <p:spPr bwMode="auto">
          <a:xfrm>
            <a:off x="569913" y="3516313"/>
            <a:ext cx="1300162" cy="274637"/>
          </a:xfrm>
          <a:prstGeom prst="rect">
            <a:avLst/>
          </a:prstGeom>
          <a:noFill/>
          <a:ln w="9525">
            <a:noFill/>
            <a:miter lim="800000"/>
            <a:headEnd/>
            <a:tailEnd/>
          </a:ln>
        </p:spPr>
        <p:txBody>
          <a:bodyPr wrap="none">
            <a:spAutoFit/>
          </a:bodyPr>
          <a:lstStyle/>
          <a:p>
            <a:r>
              <a:rPr lang="es-ES" sz="1200" b="1">
                <a:solidFill>
                  <a:srgbClr val="000000"/>
                </a:solidFill>
              </a:rPr>
              <a:t>Aguascalientes</a:t>
            </a:r>
            <a:endParaRPr lang="es-ES" sz="1200" b="1"/>
          </a:p>
        </p:txBody>
      </p:sp>
      <p:sp>
        <p:nvSpPr>
          <p:cNvPr id="1036" name="26 Rectángulo"/>
          <p:cNvSpPr>
            <a:spLocks noChangeArrowheads="1"/>
          </p:cNvSpPr>
          <p:nvPr/>
        </p:nvSpPr>
        <p:spPr bwMode="auto">
          <a:xfrm>
            <a:off x="1887538" y="3251200"/>
            <a:ext cx="1016000" cy="274638"/>
          </a:xfrm>
          <a:prstGeom prst="rect">
            <a:avLst/>
          </a:prstGeom>
          <a:noFill/>
          <a:ln w="9525">
            <a:noFill/>
            <a:miter lim="800000"/>
            <a:headEnd/>
            <a:tailEnd/>
          </a:ln>
        </p:spPr>
        <p:txBody>
          <a:bodyPr wrap="none">
            <a:spAutoFit/>
          </a:bodyPr>
          <a:lstStyle/>
          <a:p>
            <a:r>
              <a:rPr lang="es-ES" sz="1200" b="1">
                <a:solidFill>
                  <a:srgbClr val="000000"/>
                </a:solidFill>
              </a:rPr>
              <a:t>Chihuahua</a:t>
            </a:r>
            <a:r>
              <a:rPr lang="es-ES" sz="1200">
                <a:solidFill>
                  <a:srgbClr val="000000"/>
                </a:solidFill>
              </a:rPr>
              <a:t> </a:t>
            </a:r>
            <a:endParaRPr lang="es-ES" sz="1200"/>
          </a:p>
        </p:txBody>
      </p:sp>
      <p:sp>
        <p:nvSpPr>
          <p:cNvPr id="1037" name="27 Rectángulo"/>
          <p:cNvSpPr>
            <a:spLocks noChangeArrowheads="1"/>
          </p:cNvSpPr>
          <p:nvPr/>
        </p:nvSpPr>
        <p:spPr bwMode="auto">
          <a:xfrm>
            <a:off x="3168650" y="3251200"/>
            <a:ext cx="692150" cy="274638"/>
          </a:xfrm>
          <a:prstGeom prst="rect">
            <a:avLst/>
          </a:prstGeom>
          <a:noFill/>
          <a:ln w="9525">
            <a:noFill/>
            <a:miter lim="800000"/>
            <a:headEnd/>
            <a:tailEnd/>
          </a:ln>
        </p:spPr>
        <p:txBody>
          <a:bodyPr wrap="none">
            <a:spAutoFit/>
          </a:bodyPr>
          <a:lstStyle/>
          <a:p>
            <a:r>
              <a:rPr lang="es-ES" sz="1200" b="1">
                <a:solidFill>
                  <a:srgbClr val="000000"/>
                </a:solidFill>
              </a:rPr>
              <a:t>Colima</a:t>
            </a:r>
            <a:endParaRPr lang="es-ES" sz="1200" b="1"/>
          </a:p>
        </p:txBody>
      </p:sp>
      <p:sp>
        <p:nvSpPr>
          <p:cNvPr id="1038" name="28 CuadroTexto"/>
          <p:cNvSpPr txBox="1">
            <a:spLocks noChangeArrowheads="1"/>
          </p:cNvSpPr>
          <p:nvPr/>
        </p:nvSpPr>
        <p:spPr bwMode="auto">
          <a:xfrm>
            <a:off x="3022600" y="2867025"/>
            <a:ext cx="1079500" cy="368300"/>
          </a:xfrm>
          <a:prstGeom prst="rect">
            <a:avLst/>
          </a:prstGeom>
          <a:noFill/>
          <a:ln w="9525">
            <a:noFill/>
            <a:miter lim="800000"/>
            <a:headEnd/>
            <a:tailEnd/>
          </a:ln>
        </p:spPr>
        <p:txBody>
          <a:bodyPr>
            <a:spAutoFit/>
          </a:bodyPr>
          <a:lstStyle/>
          <a:p>
            <a:r>
              <a:rPr lang="es-ES">
                <a:solidFill>
                  <a:srgbClr val="002060"/>
                </a:solidFill>
                <a:latin typeface="Arial Narrow" pitchFamily="34" charset="0"/>
              </a:rPr>
              <a:t>COLIMAP</a:t>
            </a:r>
          </a:p>
        </p:txBody>
      </p:sp>
      <p:sp>
        <p:nvSpPr>
          <p:cNvPr id="1039" name="30 Rectángulo"/>
          <p:cNvSpPr>
            <a:spLocks noChangeArrowheads="1"/>
          </p:cNvSpPr>
          <p:nvPr/>
        </p:nvSpPr>
        <p:spPr bwMode="auto">
          <a:xfrm>
            <a:off x="5359400" y="3308350"/>
            <a:ext cx="742950" cy="274638"/>
          </a:xfrm>
          <a:prstGeom prst="rect">
            <a:avLst/>
          </a:prstGeom>
          <a:noFill/>
          <a:ln w="9525">
            <a:noFill/>
            <a:miter lim="800000"/>
            <a:headEnd/>
            <a:tailEnd/>
          </a:ln>
        </p:spPr>
        <p:txBody>
          <a:bodyPr wrap="none">
            <a:spAutoFit/>
          </a:bodyPr>
          <a:lstStyle/>
          <a:p>
            <a:r>
              <a:rPr lang="es-ES" sz="1200" b="1">
                <a:solidFill>
                  <a:srgbClr val="000000"/>
                </a:solidFill>
              </a:rPr>
              <a:t>Jalisco</a:t>
            </a:r>
            <a:r>
              <a:rPr lang="es-ES" sz="1200">
                <a:solidFill>
                  <a:srgbClr val="000000"/>
                </a:solidFill>
              </a:rPr>
              <a:t> </a:t>
            </a:r>
            <a:endParaRPr lang="es-ES" sz="1200"/>
          </a:p>
        </p:txBody>
      </p:sp>
      <p:sp>
        <p:nvSpPr>
          <p:cNvPr id="1040" name="32 Rectángulo"/>
          <p:cNvSpPr>
            <a:spLocks noChangeArrowheads="1"/>
          </p:cNvSpPr>
          <p:nvPr/>
        </p:nvSpPr>
        <p:spPr bwMode="auto">
          <a:xfrm>
            <a:off x="7726363" y="3251200"/>
            <a:ext cx="1057275" cy="274638"/>
          </a:xfrm>
          <a:prstGeom prst="rect">
            <a:avLst/>
          </a:prstGeom>
          <a:noFill/>
          <a:ln w="9525">
            <a:noFill/>
            <a:miter lim="800000"/>
            <a:headEnd/>
            <a:tailEnd/>
          </a:ln>
        </p:spPr>
        <p:txBody>
          <a:bodyPr wrap="none">
            <a:spAutoFit/>
          </a:bodyPr>
          <a:lstStyle/>
          <a:p>
            <a:r>
              <a:rPr lang="es-ES" sz="1200" b="1">
                <a:solidFill>
                  <a:srgbClr val="000000"/>
                </a:solidFill>
              </a:rPr>
              <a:t>Nuevo León</a:t>
            </a:r>
            <a:endParaRPr lang="es-ES" sz="1200" b="1"/>
          </a:p>
        </p:txBody>
      </p:sp>
      <p:sp>
        <p:nvSpPr>
          <p:cNvPr id="1041" name="33 Rectángulo"/>
          <p:cNvSpPr>
            <a:spLocks noChangeArrowheads="1"/>
          </p:cNvSpPr>
          <p:nvPr/>
        </p:nvSpPr>
        <p:spPr bwMode="auto">
          <a:xfrm>
            <a:off x="673100" y="4554538"/>
            <a:ext cx="684213" cy="274637"/>
          </a:xfrm>
          <a:prstGeom prst="rect">
            <a:avLst/>
          </a:prstGeom>
          <a:noFill/>
          <a:ln w="9525">
            <a:noFill/>
            <a:miter lim="800000"/>
            <a:headEnd/>
            <a:tailEnd/>
          </a:ln>
        </p:spPr>
        <p:txBody>
          <a:bodyPr wrap="none">
            <a:spAutoFit/>
          </a:bodyPr>
          <a:lstStyle/>
          <a:p>
            <a:r>
              <a:rPr lang="es-ES" sz="1200" b="1">
                <a:solidFill>
                  <a:srgbClr val="000000"/>
                </a:solidFill>
              </a:rPr>
              <a:t>Puebla</a:t>
            </a:r>
            <a:endParaRPr lang="es-ES" sz="1200" b="1"/>
          </a:p>
        </p:txBody>
      </p:sp>
      <p:sp>
        <p:nvSpPr>
          <p:cNvPr id="1042" name="34 Rectángulo"/>
          <p:cNvSpPr>
            <a:spLocks noChangeArrowheads="1"/>
          </p:cNvSpPr>
          <p:nvPr/>
        </p:nvSpPr>
        <p:spPr bwMode="auto">
          <a:xfrm>
            <a:off x="7926388" y="4554538"/>
            <a:ext cx="844550" cy="274637"/>
          </a:xfrm>
          <a:prstGeom prst="rect">
            <a:avLst/>
          </a:prstGeom>
          <a:noFill/>
          <a:ln w="9525">
            <a:noFill/>
            <a:miter lim="800000"/>
            <a:headEnd/>
            <a:tailEnd/>
          </a:ln>
        </p:spPr>
        <p:txBody>
          <a:bodyPr wrap="none">
            <a:spAutoFit/>
          </a:bodyPr>
          <a:lstStyle/>
          <a:p>
            <a:r>
              <a:rPr lang="es-ES" sz="1200" b="1">
                <a:solidFill>
                  <a:srgbClr val="000000"/>
                </a:solidFill>
              </a:rPr>
              <a:t>Tabasco </a:t>
            </a:r>
            <a:endParaRPr lang="es-ES" sz="1200" b="1"/>
          </a:p>
        </p:txBody>
      </p:sp>
      <p:sp>
        <p:nvSpPr>
          <p:cNvPr id="1043" name="24 CuadroTexto"/>
          <p:cNvSpPr txBox="1">
            <a:spLocks noChangeArrowheads="1"/>
          </p:cNvSpPr>
          <p:nvPr/>
        </p:nvSpPr>
        <p:spPr bwMode="auto">
          <a:xfrm>
            <a:off x="5130800" y="4016375"/>
            <a:ext cx="844550" cy="369888"/>
          </a:xfrm>
          <a:prstGeom prst="rect">
            <a:avLst/>
          </a:prstGeom>
          <a:noFill/>
          <a:ln w="9525">
            <a:noFill/>
            <a:miter lim="800000"/>
            <a:headEnd/>
            <a:tailEnd/>
          </a:ln>
        </p:spPr>
        <p:txBody>
          <a:bodyPr wrap="none">
            <a:spAutoFit/>
          </a:bodyPr>
          <a:lstStyle/>
          <a:p>
            <a:r>
              <a:rPr lang="es-ES">
                <a:solidFill>
                  <a:srgbClr val="215968"/>
                </a:solidFill>
                <a:latin typeface="Arial Narrow" pitchFamily="34" charset="0"/>
              </a:rPr>
              <a:t>ACTRA</a:t>
            </a:r>
          </a:p>
        </p:txBody>
      </p:sp>
      <p:pic>
        <p:nvPicPr>
          <p:cNvPr id="1044" name="Picture 20" descr="http://www.topmanagement.com.mx/union/data/2006/05/09/ed_52428_Logo%20Universidad%20Iberoamericana%20Ch.jpg"/>
          <p:cNvPicPr>
            <a:picLocks noChangeAspect="1" noChangeArrowheads="1"/>
          </p:cNvPicPr>
          <p:nvPr/>
        </p:nvPicPr>
        <p:blipFill>
          <a:blip r:embed="rId7" cstate="print"/>
          <a:srcRect b="12122"/>
          <a:stretch>
            <a:fillRect/>
          </a:stretch>
        </p:blipFill>
        <p:spPr bwMode="auto">
          <a:xfrm>
            <a:off x="3013075" y="3868738"/>
            <a:ext cx="873125" cy="652462"/>
          </a:xfrm>
          <a:prstGeom prst="rect">
            <a:avLst/>
          </a:prstGeom>
          <a:noFill/>
          <a:ln w="9525">
            <a:noFill/>
            <a:miter lim="800000"/>
            <a:headEnd/>
            <a:tailEnd/>
          </a:ln>
        </p:spPr>
      </p:pic>
      <p:sp>
        <p:nvSpPr>
          <p:cNvPr id="1045" name="41 CuadroTexto"/>
          <p:cNvSpPr txBox="1">
            <a:spLocks noChangeArrowheads="1"/>
          </p:cNvSpPr>
          <p:nvPr/>
        </p:nvSpPr>
        <p:spPr bwMode="auto">
          <a:xfrm>
            <a:off x="7485063" y="4010025"/>
            <a:ext cx="1350962" cy="461963"/>
          </a:xfrm>
          <a:prstGeom prst="rect">
            <a:avLst/>
          </a:prstGeom>
          <a:noFill/>
          <a:ln w="9525">
            <a:noFill/>
            <a:miter lim="800000"/>
            <a:headEnd/>
            <a:tailEnd/>
          </a:ln>
        </p:spPr>
        <p:txBody>
          <a:bodyPr>
            <a:spAutoFit/>
          </a:bodyPr>
          <a:lstStyle/>
          <a:p>
            <a:pPr algn="ctr"/>
            <a:r>
              <a:rPr lang="es-ES" sz="1200">
                <a:solidFill>
                  <a:srgbClr val="006600"/>
                </a:solidFill>
                <a:latin typeface="Arial Narrow" pitchFamily="34" charset="0"/>
              </a:rPr>
              <a:t>Fundación Ecológica</a:t>
            </a:r>
          </a:p>
          <a:p>
            <a:pPr algn="ctr"/>
            <a:r>
              <a:rPr lang="es-ES" sz="1200">
                <a:solidFill>
                  <a:srgbClr val="006600"/>
                </a:solidFill>
                <a:latin typeface="Arial Narrow" pitchFamily="34" charset="0"/>
              </a:rPr>
              <a:t>Santo Tomás AC</a:t>
            </a:r>
          </a:p>
        </p:txBody>
      </p:sp>
      <p:sp>
        <p:nvSpPr>
          <p:cNvPr id="1046" name="49 CuadroTexto"/>
          <p:cNvSpPr txBox="1">
            <a:spLocks noChangeArrowheads="1"/>
          </p:cNvSpPr>
          <p:nvPr/>
        </p:nvSpPr>
        <p:spPr bwMode="auto">
          <a:xfrm>
            <a:off x="1547664" y="548680"/>
            <a:ext cx="2016224" cy="954107"/>
          </a:xfrm>
          <a:prstGeom prst="rect">
            <a:avLst/>
          </a:prstGeom>
          <a:noFill/>
          <a:ln w="9525">
            <a:noFill/>
            <a:miter lim="800000"/>
            <a:headEnd/>
            <a:tailEnd/>
          </a:ln>
        </p:spPr>
        <p:txBody>
          <a:bodyPr wrap="square">
            <a:spAutoFit/>
          </a:bodyPr>
          <a:lstStyle/>
          <a:p>
            <a:pPr algn="ctr"/>
            <a:r>
              <a:rPr lang="es-ES" sz="2800" dirty="0">
                <a:solidFill>
                  <a:srgbClr val="FF0000"/>
                </a:solidFill>
              </a:rPr>
              <a:t>RED  ACTUAL</a:t>
            </a:r>
          </a:p>
        </p:txBody>
      </p:sp>
      <p:sp>
        <p:nvSpPr>
          <p:cNvPr id="1047" name="Rectangle 1"/>
          <p:cNvSpPr>
            <a:spLocks noChangeArrowheads="1"/>
          </p:cNvSpPr>
          <p:nvPr/>
        </p:nvSpPr>
        <p:spPr bwMode="auto">
          <a:xfrm>
            <a:off x="428625" y="4941168"/>
            <a:ext cx="8715375" cy="1200150"/>
          </a:xfrm>
          <a:prstGeom prst="rect">
            <a:avLst/>
          </a:prstGeom>
          <a:noFill/>
          <a:ln w="9525">
            <a:noFill/>
            <a:miter lim="800000"/>
            <a:headEnd/>
            <a:tailEnd/>
          </a:ln>
        </p:spPr>
        <p:txBody>
          <a:bodyPr anchor="ctr">
            <a:spAutoFit/>
          </a:bodyPr>
          <a:lstStyle/>
          <a:p>
            <a:r>
              <a:rPr lang="es-ES" sz="900" u="sng" dirty="0">
                <a:solidFill>
                  <a:srgbClr val="000000"/>
                </a:solidFill>
                <a:latin typeface="Arial Narrow" pitchFamily="34" charset="0"/>
              </a:rPr>
              <a:t>COORDINADORES:</a:t>
            </a:r>
            <a:r>
              <a:rPr lang="es-ES" sz="900" dirty="0">
                <a:solidFill>
                  <a:srgbClr val="000000"/>
                </a:solidFill>
                <a:latin typeface="Arial Narrow" pitchFamily="34" charset="0"/>
              </a:rPr>
              <a:t> Centro de Servicios Municipales "Heriberto Jara, A.C.“ (CESEM), </a:t>
            </a:r>
            <a:r>
              <a:rPr lang="en-US" sz="900" dirty="0">
                <a:solidFill>
                  <a:srgbClr val="000000"/>
                </a:solidFill>
                <a:latin typeface="Arial Narrow" pitchFamily="34" charset="0"/>
              </a:rPr>
              <a:t>International City/County Management Association (ICMA-</a:t>
            </a:r>
            <a:r>
              <a:rPr lang="en-US" sz="900" dirty="0" err="1">
                <a:solidFill>
                  <a:srgbClr val="000000"/>
                </a:solidFill>
                <a:latin typeface="Arial Narrow" pitchFamily="34" charset="0"/>
              </a:rPr>
              <a:t>Latinoamérica</a:t>
            </a:r>
            <a:r>
              <a:rPr lang="en-US" sz="900" dirty="0">
                <a:solidFill>
                  <a:srgbClr val="000000"/>
                </a:solidFill>
                <a:latin typeface="Arial Narrow" pitchFamily="34" charset="0"/>
              </a:rPr>
              <a:t>), </a:t>
            </a:r>
            <a:r>
              <a:rPr lang="es-ES" sz="900" dirty="0">
                <a:solidFill>
                  <a:srgbClr val="000000"/>
                </a:solidFill>
                <a:latin typeface="Arial Narrow" pitchFamily="34" charset="0"/>
              </a:rPr>
              <a:t>ACCEDDE, ITESO, </a:t>
            </a:r>
            <a:r>
              <a:rPr lang="es-ES" sz="900" dirty="0" err="1">
                <a:solidFill>
                  <a:srgbClr val="000000"/>
                </a:solidFill>
                <a:latin typeface="Arial Narrow" pitchFamily="34" charset="0"/>
              </a:rPr>
              <a:t>Locallis</a:t>
            </a:r>
            <a:r>
              <a:rPr lang="es-ES" sz="900" dirty="0">
                <a:solidFill>
                  <a:srgbClr val="000000"/>
                </a:solidFill>
                <a:latin typeface="Arial Narrow" pitchFamily="34" charset="0"/>
              </a:rPr>
              <a:t>. </a:t>
            </a:r>
          </a:p>
          <a:p>
            <a:r>
              <a:rPr lang="es-ES" sz="900" u="sng" dirty="0">
                <a:solidFill>
                  <a:srgbClr val="000000"/>
                </a:solidFill>
                <a:latin typeface="Arial Narrow" pitchFamily="34" charset="0"/>
              </a:rPr>
              <a:t>GRUPOS LOCALES:</a:t>
            </a:r>
            <a:r>
              <a:rPr lang="es-ES" sz="900" dirty="0">
                <a:solidFill>
                  <a:srgbClr val="000000"/>
                </a:solidFill>
                <a:latin typeface="Arial Narrow" pitchFamily="34" charset="0"/>
              </a:rPr>
              <a:t> </a:t>
            </a:r>
            <a:r>
              <a:rPr lang="es-ES" sz="900" i="1" u="sng" dirty="0">
                <a:solidFill>
                  <a:srgbClr val="000000"/>
                </a:solidFill>
                <a:latin typeface="Arial Narrow" pitchFamily="34" charset="0"/>
              </a:rPr>
              <a:t>Chihuahua</a:t>
            </a:r>
            <a:r>
              <a:rPr lang="es-ES" sz="900" u="sng" dirty="0">
                <a:solidFill>
                  <a:srgbClr val="000000"/>
                </a:solidFill>
                <a:latin typeface="Arial Narrow" pitchFamily="34" charset="0"/>
              </a:rPr>
              <a:t>;</a:t>
            </a:r>
            <a:r>
              <a:rPr lang="es-ES" sz="900" dirty="0">
                <a:solidFill>
                  <a:srgbClr val="000000"/>
                </a:solidFill>
                <a:latin typeface="Arial Narrow" pitchFamily="34" charset="0"/>
              </a:rPr>
              <a:t> Coparmex-Chihuahua, Comité Estatal de Participación Ciudadana de Chihuahua, Ciudadanos por una Mejor Administración Pública. CANACO-Delicias, Coparmex-Delicias, Ciudadanos por una Mejor Administración Pública (CIMAP) – Ciudad Juárez, USEM-Chihuahua. </a:t>
            </a:r>
            <a:r>
              <a:rPr lang="es-ES" sz="900" i="1" u="sng" dirty="0">
                <a:solidFill>
                  <a:srgbClr val="000000"/>
                </a:solidFill>
                <a:latin typeface="Arial Narrow" pitchFamily="34" charset="0"/>
              </a:rPr>
              <a:t>Jalisco (CIMTRA-Jalisco)</a:t>
            </a:r>
            <a:r>
              <a:rPr lang="es-ES" sz="900" u="sng" dirty="0">
                <a:solidFill>
                  <a:srgbClr val="000000"/>
                </a:solidFill>
                <a:latin typeface="Arial Narrow" pitchFamily="34" charset="0"/>
              </a:rPr>
              <a:t>;</a:t>
            </a:r>
            <a:r>
              <a:rPr lang="es-ES" sz="900" dirty="0">
                <a:solidFill>
                  <a:srgbClr val="000000"/>
                </a:solidFill>
                <a:latin typeface="Arial Narrow" pitchFamily="34" charset="0"/>
              </a:rPr>
              <a:t> ACCEDE, Instituto Tecnológico y de Estudios Superiores de Occidente (ITESO), Consejo Técnico de </a:t>
            </a:r>
            <a:r>
              <a:rPr lang="es-ES" sz="900" dirty="0" err="1">
                <a:solidFill>
                  <a:srgbClr val="000000"/>
                </a:solidFill>
                <a:latin typeface="Arial Narrow" pitchFamily="34" charset="0"/>
              </a:rPr>
              <a:t>ONG´s</a:t>
            </a:r>
            <a:r>
              <a:rPr lang="es-ES" sz="900" dirty="0">
                <a:solidFill>
                  <a:srgbClr val="000000"/>
                </a:solidFill>
                <a:latin typeface="Arial Narrow" pitchFamily="34" charset="0"/>
              </a:rPr>
              <a:t>, A.C., Diocesana de Pastoral Social, Poder Ciudadano Jalisco, Coparmex-Jalisco, </a:t>
            </a:r>
            <a:r>
              <a:rPr lang="es-ES" sz="900" i="1" u="sng" dirty="0">
                <a:solidFill>
                  <a:srgbClr val="000000"/>
                </a:solidFill>
                <a:latin typeface="Arial Narrow" pitchFamily="34" charset="0"/>
              </a:rPr>
              <a:t>Nuevo León</a:t>
            </a:r>
            <a:r>
              <a:rPr lang="es-ES" sz="900" u="sng" dirty="0">
                <a:solidFill>
                  <a:srgbClr val="000000"/>
                </a:solidFill>
                <a:latin typeface="Arial Narrow" pitchFamily="34" charset="0"/>
              </a:rPr>
              <a:t>; </a:t>
            </a:r>
            <a:r>
              <a:rPr lang="es-ES" sz="900" dirty="0">
                <a:solidFill>
                  <a:srgbClr val="000000"/>
                </a:solidFill>
                <a:latin typeface="Arial Narrow" pitchFamily="34" charset="0"/>
              </a:rPr>
              <a:t>CANACO-Monterrey. </a:t>
            </a:r>
            <a:r>
              <a:rPr lang="es-ES" sz="900" i="1" u="sng" dirty="0">
                <a:solidFill>
                  <a:srgbClr val="000000"/>
                </a:solidFill>
                <a:latin typeface="Arial Narrow" pitchFamily="34" charset="0"/>
              </a:rPr>
              <a:t>Distrito Federal</a:t>
            </a:r>
            <a:r>
              <a:rPr lang="es-ES" sz="900" u="sng" dirty="0">
                <a:solidFill>
                  <a:srgbClr val="000000"/>
                </a:solidFill>
                <a:latin typeface="Arial Narrow" pitchFamily="34" charset="0"/>
              </a:rPr>
              <a:t>; </a:t>
            </a:r>
            <a:r>
              <a:rPr lang="es-ES" sz="900" dirty="0">
                <a:solidFill>
                  <a:srgbClr val="000000"/>
                </a:solidFill>
                <a:latin typeface="Arial Narrow" pitchFamily="34" charset="0"/>
              </a:rPr>
              <a:t>Acción Ciudadana por la Transparencia (ACTRA). </a:t>
            </a:r>
            <a:r>
              <a:rPr lang="es-ES" sz="900" i="1" u="sng" dirty="0">
                <a:solidFill>
                  <a:srgbClr val="000000"/>
                </a:solidFill>
                <a:latin typeface="Arial Narrow" pitchFamily="34" charset="0"/>
              </a:rPr>
              <a:t>Colima</a:t>
            </a:r>
            <a:r>
              <a:rPr lang="es-ES" sz="900" u="sng" dirty="0">
                <a:solidFill>
                  <a:srgbClr val="000000"/>
                </a:solidFill>
                <a:latin typeface="Arial Narrow" pitchFamily="34" charset="0"/>
              </a:rPr>
              <a:t>; </a:t>
            </a:r>
            <a:r>
              <a:rPr lang="es-ES" sz="900" dirty="0">
                <a:solidFill>
                  <a:srgbClr val="000000"/>
                </a:solidFill>
                <a:latin typeface="Arial Narrow" pitchFamily="34" charset="0"/>
              </a:rPr>
              <a:t>Colimenses por una Mejor Administración Pública (COLIMAP). </a:t>
            </a:r>
            <a:r>
              <a:rPr lang="es-ES" sz="900" u="sng" dirty="0">
                <a:solidFill>
                  <a:srgbClr val="000000"/>
                </a:solidFill>
                <a:latin typeface="Arial Narrow" pitchFamily="34" charset="0"/>
              </a:rPr>
              <a:t>Puebla; </a:t>
            </a:r>
            <a:r>
              <a:rPr lang="es-ES" sz="900" dirty="0">
                <a:solidFill>
                  <a:srgbClr val="000000"/>
                </a:solidFill>
                <a:latin typeface="Arial Narrow" pitchFamily="34" charset="0"/>
              </a:rPr>
              <a:t>CANACINTRA-Puebla, Universidad Iberoamericana, México Abierto, Fundación para el Desarrollo Municipal Sustentable. </a:t>
            </a:r>
            <a:r>
              <a:rPr lang="es-ES" sz="900" u="sng" dirty="0">
                <a:solidFill>
                  <a:srgbClr val="000000"/>
                </a:solidFill>
                <a:latin typeface="Arial Narrow" pitchFamily="34" charset="0"/>
              </a:rPr>
              <a:t>Querétaro;</a:t>
            </a:r>
            <a:r>
              <a:rPr lang="es-ES" sz="900" dirty="0">
                <a:solidFill>
                  <a:srgbClr val="000000"/>
                </a:solidFill>
                <a:latin typeface="Arial Narrow" pitchFamily="34" charset="0"/>
              </a:rPr>
              <a:t> Facultad Ciencias Políticas UAQ. </a:t>
            </a:r>
            <a:r>
              <a:rPr lang="es-ES" sz="900" i="1" u="sng" dirty="0">
                <a:solidFill>
                  <a:srgbClr val="000000"/>
                </a:solidFill>
                <a:latin typeface="Arial Narrow" pitchFamily="34" charset="0"/>
              </a:rPr>
              <a:t>Tabasco</a:t>
            </a:r>
            <a:r>
              <a:rPr lang="es-ES" sz="900" u="sng" dirty="0">
                <a:solidFill>
                  <a:srgbClr val="000000"/>
                </a:solidFill>
                <a:latin typeface="Arial Narrow" pitchFamily="34" charset="0"/>
              </a:rPr>
              <a:t>; </a:t>
            </a:r>
            <a:r>
              <a:rPr lang="es-ES" sz="900" dirty="0">
                <a:solidFill>
                  <a:srgbClr val="000000"/>
                </a:solidFill>
                <a:latin typeface="Arial Narrow" pitchFamily="34" charset="0"/>
              </a:rPr>
              <a:t>Asociación Ecológica de Santo Tomás, AC..</a:t>
            </a:r>
            <a:r>
              <a:rPr lang="es-ES" sz="900" u="sng" dirty="0">
                <a:solidFill>
                  <a:srgbClr val="000000"/>
                </a:solidFill>
                <a:latin typeface="Arial Narrow" pitchFamily="34" charset="0"/>
              </a:rPr>
              <a:t>Aguascalientes; </a:t>
            </a:r>
            <a:r>
              <a:rPr lang="es-ES" sz="900" dirty="0">
                <a:solidFill>
                  <a:srgbClr val="000000"/>
                </a:solidFill>
                <a:latin typeface="Arial Narrow" pitchFamily="34" charset="0"/>
              </a:rPr>
              <a:t>Unión Social de Empresarios de México, COPARMEX. </a:t>
            </a:r>
            <a:r>
              <a:rPr lang="es-ES" sz="900" i="1" u="sng" dirty="0">
                <a:solidFill>
                  <a:srgbClr val="000000"/>
                </a:solidFill>
                <a:latin typeface="Arial Narrow" pitchFamily="34" charset="0"/>
              </a:rPr>
              <a:t>Estado de México</a:t>
            </a:r>
            <a:r>
              <a:rPr lang="es-ES" sz="900" u="sng" dirty="0">
                <a:solidFill>
                  <a:srgbClr val="000000"/>
                </a:solidFill>
                <a:latin typeface="Arial Narrow" pitchFamily="34" charset="0"/>
              </a:rPr>
              <a:t>; </a:t>
            </a:r>
            <a:r>
              <a:rPr lang="es-ES" sz="900" dirty="0">
                <a:solidFill>
                  <a:srgbClr val="000000"/>
                </a:solidFill>
                <a:latin typeface="Arial Narrow" pitchFamily="34" charset="0"/>
              </a:rPr>
              <a:t>Colegio de Licenciados en Contaduría Pública del Estado de México, Coparmex-Metepec, Canaco-Metepec, </a:t>
            </a:r>
            <a:r>
              <a:rPr lang="es-ES" sz="900" dirty="0" err="1">
                <a:solidFill>
                  <a:srgbClr val="000000"/>
                </a:solidFill>
                <a:latin typeface="Arial Narrow" pitchFamily="34" charset="0"/>
              </a:rPr>
              <a:t>Canacintra</a:t>
            </a:r>
            <a:r>
              <a:rPr lang="es-ES" sz="900" dirty="0">
                <a:solidFill>
                  <a:srgbClr val="000000"/>
                </a:solidFill>
                <a:latin typeface="Arial Narrow" pitchFamily="34" charset="0"/>
              </a:rPr>
              <a:t>-Metepec, </a:t>
            </a:r>
            <a:r>
              <a:rPr lang="es-ES" sz="900" dirty="0" err="1">
                <a:solidFill>
                  <a:srgbClr val="000000"/>
                </a:solidFill>
                <a:latin typeface="Arial Narrow" pitchFamily="34" charset="0"/>
              </a:rPr>
              <a:t>Asoc</a:t>
            </a:r>
            <a:r>
              <a:rPr lang="es-ES" sz="900" dirty="0">
                <a:solidFill>
                  <a:srgbClr val="000000"/>
                </a:solidFill>
                <a:latin typeface="Arial Narrow" pitchFamily="34" charset="0"/>
              </a:rPr>
              <a:t>. De Industriales de Santiago </a:t>
            </a:r>
            <a:r>
              <a:rPr lang="es-ES" sz="900" dirty="0" err="1">
                <a:solidFill>
                  <a:srgbClr val="000000"/>
                </a:solidFill>
                <a:latin typeface="Arial Narrow" pitchFamily="34" charset="0"/>
              </a:rPr>
              <a:t>Tianguistenco</a:t>
            </a:r>
            <a:r>
              <a:rPr lang="es-ES" sz="900" dirty="0">
                <a:solidFill>
                  <a:srgbClr val="000000"/>
                </a:solidFill>
                <a:latin typeface="Arial Narrow" pitchFamily="34" charset="0"/>
              </a:rPr>
              <a:t>, Fundación CEPROA, Alianza Cívica. </a:t>
            </a:r>
            <a:r>
              <a:rPr lang="es-ES" sz="900" u="sng" dirty="0">
                <a:solidFill>
                  <a:srgbClr val="000000"/>
                </a:solidFill>
                <a:latin typeface="Arial Narrow" pitchFamily="34" charset="0"/>
              </a:rPr>
              <a:t>Morelos; </a:t>
            </a:r>
            <a:r>
              <a:rPr lang="es-ES" sz="900" dirty="0">
                <a:solidFill>
                  <a:srgbClr val="000000"/>
                </a:solidFill>
                <a:latin typeface="Arial Narrow" pitchFamily="34" charset="0"/>
              </a:rPr>
              <a:t>Vertebra. </a:t>
            </a:r>
            <a:r>
              <a:rPr lang="es-ES" sz="900" u="sng" dirty="0">
                <a:solidFill>
                  <a:srgbClr val="000000"/>
                </a:solidFill>
                <a:latin typeface="Arial Narrow" pitchFamily="34" charset="0"/>
              </a:rPr>
              <a:t>Veracruz;</a:t>
            </a:r>
            <a:r>
              <a:rPr lang="es-ES" sz="900" dirty="0">
                <a:solidFill>
                  <a:srgbClr val="000000"/>
                </a:solidFill>
                <a:latin typeface="Arial Narrow" pitchFamily="34" charset="0"/>
              </a:rPr>
              <a:t> CESEM-Veracruz. </a:t>
            </a:r>
            <a:r>
              <a:rPr lang="es-ES" sz="900" i="1" u="sng" dirty="0">
                <a:solidFill>
                  <a:srgbClr val="000000"/>
                </a:solidFill>
                <a:latin typeface="Arial Narrow" pitchFamily="34" charset="0"/>
              </a:rPr>
              <a:t>Baja California</a:t>
            </a:r>
            <a:r>
              <a:rPr lang="es-ES" sz="900" u="sng" dirty="0">
                <a:solidFill>
                  <a:srgbClr val="000000"/>
                </a:solidFill>
                <a:latin typeface="Arial Narrow" pitchFamily="34" charset="0"/>
              </a:rPr>
              <a:t>; </a:t>
            </a:r>
            <a:r>
              <a:rPr lang="es-ES" sz="900" dirty="0">
                <a:solidFill>
                  <a:srgbClr val="000000"/>
                </a:solidFill>
                <a:latin typeface="Arial Narrow" pitchFamily="34" charset="0"/>
              </a:rPr>
              <a:t>Consejo Coordinador Empresarial de BC. </a:t>
            </a:r>
            <a:r>
              <a:rPr lang="es-ES" sz="900" i="1" u="sng" dirty="0">
                <a:solidFill>
                  <a:srgbClr val="000000"/>
                </a:solidFill>
                <a:latin typeface="Arial Narrow" pitchFamily="34" charset="0"/>
              </a:rPr>
              <a:t>Veracruz</a:t>
            </a:r>
            <a:r>
              <a:rPr lang="es-ES" sz="900" u="sng" dirty="0">
                <a:solidFill>
                  <a:srgbClr val="000000"/>
                </a:solidFill>
                <a:latin typeface="Arial Narrow" pitchFamily="34" charset="0"/>
              </a:rPr>
              <a:t>; </a:t>
            </a:r>
            <a:r>
              <a:rPr lang="es-ES" sz="900" dirty="0">
                <a:solidFill>
                  <a:srgbClr val="000000"/>
                </a:solidFill>
                <a:latin typeface="Arial Narrow" pitchFamily="34" charset="0"/>
              </a:rPr>
              <a:t>CESEM Veracruz. </a:t>
            </a:r>
            <a:r>
              <a:rPr lang="es-ES" sz="900" i="1" u="sng" dirty="0">
                <a:solidFill>
                  <a:srgbClr val="000000"/>
                </a:solidFill>
                <a:latin typeface="Arial Narrow" pitchFamily="34" charset="0"/>
              </a:rPr>
              <a:t>Zacatecas</a:t>
            </a:r>
            <a:r>
              <a:rPr lang="es-ES" sz="900" u="sng" dirty="0">
                <a:solidFill>
                  <a:srgbClr val="000000"/>
                </a:solidFill>
                <a:latin typeface="Arial Narrow" pitchFamily="34" charset="0"/>
              </a:rPr>
              <a:t>; </a:t>
            </a:r>
            <a:r>
              <a:rPr lang="es-ES" sz="900" dirty="0">
                <a:solidFill>
                  <a:srgbClr val="000000"/>
                </a:solidFill>
                <a:latin typeface="Arial Narrow" pitchFamily="34" charset="0"/>
              </a:rPr>
              <a:t>AADELZAC. </a:t>
            </a:r>
          </a:p>
        </p:txBody>
      </p:sp>
      <p:pic>
        <p:nvPicPr>
          <p:cNvPr id="1048" name="Picture 43" descr="Canacintra logo"/>
          <p:cNvPicPr>
            <a:picLocks noChangeAspect="1" noChangeArrowheads="1"/>
          </p:cNvPicPr>
          <p:nvPr/>
        </p:nvPicPr>
        <p:blipFill>
          <a:blip r:embed="rId8" cstate="print"/>
          <a:srcRect b="7249"/>
          <a:stretch>
            <a:fillRect/>
          </a:stretch>
        </p:blipFill>
        <p:spPr bwMode="auto">
          <a:xfrm>
            <a:off x="2155825" y="3868738"/>
            <a:ext cx="642938" cy="633412"/>
          </a:xfrm>
          <a:prstGeom prst="rect">
            <a:avLst/>
          </a:prstGeom>
          <a:noFill/>
          <a:ln w="9525">
            <a:noFill/>
            <a:miter lim="800000"/>
            <a:headEnd/>
            <a:tailEnd/>
          </a:ln>
        </p:spPr>
      </p:pic>
      <p:pic>
        <p:nvPicPr>
          <p:cNvPr id="1049" name="Picture 45" descr="México Abierto"/>
          <p:cNvPicPr>
            <a:picLocks noChangeAspect="1" noChangeArrowheads="1"/>
          </p:cNvPicPr>
          <p:nvPr/>
        </p:nvPicPr>
        <p:blipFill>
          <a:blip r:embed="rId9" cstate="print"/>
          <a:srcRect/>
          <a:stretch>
            <a:fillRect/>
          </a:stretch>
        </p:blipFill>
        <p:spPr bwMode="auto">
          <a:xfrm>
            <a:off x="1155700" y="3949700"/>
            <a:ext cx="869950" cy="436563"/>
          </a:xfrm>
          <a:prstGeom prst="rect">
            <a:avLst/>
          </a:prstGeom>
          <a:noFill/>
          <a:ln w="9525">
            <a:noFill/>
            <a:miter lim="800000"/>
            <a:headEnd/>
            <a:tailEnd/>
          </a:ln>
        </p:spPr>
      </p:pic>
      <p:pic>
        <p:nvPicPr>
          <p:cNvPr id="1050" name="Picture 47"/>
          <p:cNvPicPr>
            <a:picLocks noChangeAspect="1" noChangeArrowheads="1"/>
          </p:cNvPicPr>
          <p:nvPr/>
        </p:nvPicPr>
        <p:blipFill>
          <a:blip r:embed="rId10" cstate="print"/>
          <a:srcRect/>
          <a:stretch>
            <a:fillRect/>
          </a:stretch>
        </p:blipFill>
        <p:spPr bwMode="auto">
          <a:xfrm>
            <a:off x="584200" y="3949700"/>
            <a:ext cx="442913" cy="500063"/>
          </a:xfrm>
          <a:prstGeom prst="rect">
            <a:avLst/>
          </a:prstGeom>
          <a:noFill/>
          <a:ln w="9525">
            <a:noFill/>
            <a:miter lim="800000"/>
            <a:headEnd/>
            <a:tailEnd/>
          </a:ln>
        </p:spPr>
      </p:pic>
      <p:pic>
        <p:nvPicPr>
          <p:cNvPr id="1051" name="Picture 4" descr="Ciudadanos por una mejor administracion publica">
            <a:hlinkClick r:id="rId11"/>
          </p:cNvPr>
          <p:cNvPicPr>
            <a:picLocks noChangeAspect="1" noChangeArrowheads="1"/>
          </p:cNvPicPr>
          <p:nvPr/>
        </p:nvPicPr>
        <p:blipFill>
          <a:blip r:embed="rId12" cstate="print"/>
          <a:srcRect r="29945"/>
          <a:stretch>
            <a:fillRect/>
          </a:stretch>
        </p:blipFill>
        <p:spPr bwMode="auto">
          <a:xfrm>
            <a:off x="6467475" y="3733800"/>
            <a:ext cx="714375" cy="649288"/>
          </a:xfrm>
          <a:prstGeom prst="rect">
            <a:avLst/>
          </a:prstGeom>
          <a:noFill/>
          <a:ln w="9525">
            <a:noFill/>
            <a:miter lim="800000"/>
            <a:headEnd/>
            <a:tailEnd/>
          </a:ln>
        </p:spPr>
      </p:pic>
      <p:sp>
        <p:nvSpPr>
          <p:cNvPr id="1052" name="34 Rectángulo"/>
          <p:cNvSpPr>
            <a:spLocks noChangeArrowheads="1"/>
          </p:cNvSpPr>
          <p:nvPr/>
        </p:nvSpPr>
        <p:spPr bwMode="auto">
          <a:xfrm>
            <a:off x="6415088" y="4554538"/>
            <a:ext cx="1268412" cy="274637"/>
          </a:xfrm>
          <a:prstGeom prst="rect">
            <a:avLst/>
          </a:prstGeom>
          <a:noFill/>
          <a:ln w="9525">
            <a:noFill/>
            <a:miter lim="800000"/>
            <a:headEnd/>
            <a:tailEnd/>
          </a:ln>
        </p:spPr>
        <p:txBody>
          <a:bodyPr wrap="none">
            <a:spAutoFit/>
          </a:bodyPr>
          <a:lstStyle/>
          <a:p>
            <a:r>
              <a:rPr lang="es-ES" sz="1200" b="1">
                <a:solidFill>
                  <a:srgbClr val="000000"/>
                </a:solidFill>
              </a:rPr>
              <a:t>Ciudad Juárez</a:t>
            </a:r>
            <a:r>
              <a:rPr lang="es-ES" sz="1200">
                <a:solidFill>
                  <a:srgbClr val="000000"/>
                </a:solidFill>
              </a:rPr>
              <a:t> </a:t>
            </a:r>
            <a:endParaRPr lang="es-ES" sz="1200"/>
          </a:p>
        </p:txBody>
      </p:sp>
      <p:sp>
        <p:nvSpPr>
          <p:cNvPr id="1053" name="34 Rectángulo"/>
          <p:cNvSpPr>
            <a:spLocks noChangeArrowheads="1"/>
          </p:cNvSpPr>
          <p:nvPr/>
        </p:nvSpPr>
        <p:spPr bwMode="auto">
          <a:xfrm>
            <a:off x="4100513" y="4554538"/>
            <a:ext cx="911225" cy="274637"/>
          </a:xfrm>
          <a:prstGeom prst="rect">
            <a:avLst/>
          </a:prstGeom>
          <a:noFill/>
          <a:ln w="9525">
            <a:noFill/>
            <a:miter lim="800000"/>
            <a:headEnd/>
            <a:tailEnd/>
          </a:ln>
        </p:spPr>
        <p:txBody>
          <a:bodyPr wrap="none">
            <a:spAutoFit/>
          </a:bodyPr>
          <a:lstStyle/>
          <a:p>
            <a:r>
              <a:rPr lang="es-ES" sz="1200" b="1">
                <a:solidFill>
                  <a:srgbClr val="000000"/>
                </a:solidFill>
              </a:rPr>
              <a:t>Querétaro</a:t>
            </a:r>
            <a:endParaRPr lang="es-ES" sz="1200" b="1"/>
          </a:p>
        </p:txBody>
      </p:sp>
      <p:pic>
        <p:nvPicPr>
          <p:cNvPr id="1054" name="Picture 1"/>
          <p:cNvPicPr>
            <a:picLocks noChangeAspect="1" noChangeArrowheads="1"/>
          </p:cNvPicPr>
          <p:nvPr/>
        </p:nvPicPr>
        <p:blipFill>
          <a:blip r:embed="rId13" cstate="print"/>
          <a:srcRect/>
          <a:stretch>
            <a:fillRect/>
          </a:stretch>
        </p:blipFill>
        <p:spPr bwMode="auto">
          <a:xfrm>
            <a:off x="4225925" y="3951288"/>
            <a:ext cx="452438" cy="581025"/>
          </a:xfrm>
          <a:prstGeom prst="rect">
            <a:avLst/>
          </a:prstGeom>
          <a:noFill/>
          <a:ln w="9525">
            <a:noFill/>
            <a:miter lim="800000"/>
            <a:headEnd/>
            <a:tailEnd/>
          </a:ln>
        </p:spPr>
      </p:pic>
      <p:sp>
        <p:nvSpPr>
          <p:cNvPr id="1055" name="38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3BE9385-0858-41E0-81EB-3F1AAEED598A}" type="slidenum">
              <a:rPr lang="es-ES" sz="1400"/>
              <a:pPr algn="r"/>
              <a:t>26</a:t>
            </a:fld>
            <a:endParaRPr lang="es-ES" sz="1400"/>
          </a:p>
        </p:txBody>
      </p:sp>
      <p:grpSp>
        <p:nvGrpSpPr>
          <p:cNvPr id="2" name="Group 32"/>
          <p:cNvGrpSpPr>
            <a:grpSpLocks/>
          </p:cNvGrpSpPr>
          <p:nvPr/>
        </p:nvGrpSpPr>
        <p:grpSpPr bwMode="auto">
          <a:xfrm>
            <a:off x="1878013" y="1776413"/>
            <a:ext cx="5819775" cy="606425"/>
            <a:chOff x="1080" y="1146"/>
            <a:chExt cx="3932" cy="497"/>
          </a:xfrm>
        </p:grpSpPr>
        <p:graphicFrame>
          <p:nvGraphicFramePr>
            <p:cNvPr id="1026" name="Object 97"/>
            <p:cNvGraphicFramePr>
              <a:graphicFrameLocks noChangeAspect="1"/>
            </p:cNvGraphicFramePr>
            <p:nvPr/>
          </p:nvGraphicFramePr>
          <p:xfrm>
            <a:off x="1993" y="1264"/>
            <a:ext cx="620" cy="212"/>
          </p:xfrm>
          <a:graphic>
            <a:graphicData uri="http://schemas.openxmlformats.org/presentationml/2006/ole">
              <mc:AlternateContent xmlns:mc="http://schemas.openxmlformats.org/markup-compatibility/2006">
                <mc:Choice xmlns:v="urn:schemas-microsoft-com:vml" Requires="v">
                  <p:oleObj spid="_x0000_s1040" name="Imagen de mapa de bits" r:id="rId14" imgW="4191585" imgH="1438095" progId="PBrush">
                    <p:embed/>
                  </p:oleObj>
                </mc:Choice>
                <mc:Fallback>
                  <p:oleObj name="Imagen de mapa de bits" r:id="rId14" imgW="4191585" imgH="1438095" progId="PBrush">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3" y="1264"/>
                          <a:ext cx="6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4" name="Text Box 13"/>
            <p:cNvSpPr txBox="1">
              <a:spLocks noChangeArrowheads="1"/>
            </p:cNvSpPr>
            <p:nvPr/>
          </p:nvSpPr>
          <p:spPr bwMode="auto">
            <a:xfrm>
              <a:off x="1903" y="1444"/>
              <a:ext cx="760" cy="167"/>
            </a:xfrm>
            <a:prstGeom prst="rect">
              <a:avLst/>
            </a:prstGeom>
            <a:noFill/>
            <a:ln w="9525">
              <a:noFill/>
              <a:miter lim="800000"/>
              <a:headEnd/>
              <a:tailEnd/>
            </a:ln>
          </p:spPr>
          <p:txBody>
            <a:bodyPr wrap="none">
              <a:spAutoFit/>
            </a:bodyPr>
            <a:lstStyle/>
            <a:p>
              <a:pPr eaLnBrk="0" hangingPunct="0">
                <a:lnSpc>
                  <a:spcPct val="142000"/>
                </a:lnSpc>
                <a:buFont typeface="Monotype Sorts" pitchFamily="2" charset="2"/>
                <a:buNone/>
              </a:pPr>
              <a:r>
                <a:rPr lang="es-MX" sz="800" i="1">
                  <a:solidFill>
                    <a:srgbClr val="77797C"/>
                  </a:solidFill>
                  <a:latin typeface="Trebuchet MS" pitchFamily="34" charset="0"/>
                </a:rPr>
                <a:t>Sección Latinoamérica</a:t>
              </a:r>
            </a:p>
          </p:txBody>
        </p:sp>
        <p:pic>
          <p:nvPicPr>
            <p:cNvPr id="1065" name="Picture 4" descr="http://tbn0.google.com/images?q=tbn:1CAVvPUYADU3sM:http://www.locallis.org.mx/Portal/index_archivos/logo.gif">
              <a:hlinkClick r:id="rId16"/>
            </p:cNvPr>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105" y="1170"/>
              <a:ext cx="477" cy="450"/>
            </a:xfrm>
            <a:prstGeom prst="rect">
              <a:avLst/>
            </a:prstGeom>
            <a:noFill/>
            <a:ln w="9525">
              <a:noFill/>
              <a:miter lim="800000"/>
              <a:headEnd/>
              <a:tailEnd/>
            </a:ln>
          </p:spPr>
        </p:pic>
        <p:pic>
          <p:nvPicPr>
            <p:cNvPr id="1066" name="Picture 6" descr="http://www.cesem.org.mx/imagenes/principal/banner.jpg"/>
            <p:cNvPicPr>
              <a:picLocks noChangeAspect="1" noChangeArrowheads="1"/>
            </p:cNvPicPr>
            <p:nvPr/>
          </p:nvPicPr>
          <p:blipFill>
            <a:blip r:embed="rId18" cstate="print">
              <a:clrChange>
                <a:clrFrom>
                  <a:srgbClr val="FFFFFF"/>
                </a:clrFrom>
                <a:clrTo>
                  <a:srgbClr val="FFFFFF">
                    <a:alpha val="0"/>
                  </a:srgbClr>
                </a:clrTo>
              </a:clrChange>
            </a:blip>
            <a:srcRect l="2000" t="6148" r="85001"/>
            <a:stretch>
              <a:fillRect/>
            </a:stretch>
          </p:blipFill>
          <p:spPr bwMode="auto">
            <a:xfrm>
              <a:off x="1080" y="1182"/>
              <a:ext cx="373" cy="438"/>
            </a:xfrm>
            <a:prstGeom prst="rect">
              <a:avLst/>
            </a:prstGeom>
            <a:noFill/>
            <a:ln w="9525">
              <a:noFill/>
              <a:miter lim="800000"/>
              <a:headEnd/>
              <a:tailEnd/>
            </a:ln>
          </p:spPr>
        </p:pic>
        <p:pic>
          <p:nvPicPr>
            <p:cNvPr id="1067" name="Picture 37" descr="ADL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195" y="1146"/>
              <a:ext cx="817" cy="497"/>
            </a:xfrm>
            <a:prstGeom prst="rect">
              <a:avLst/>
            </a:prstGeom>
            <a:noFill/>
            <a:ln w="9525">
              <a:noFill/>
              <a:miter lim="800000"/>
              <a:headEnd/>
              <a:tailEnd/>
            </a:ln>
          </p:spPr>
        </p:pic>
      </p:grpSp>
      <p:pic>
        <p:nvPicPr>
          <p:cNvPr id="1057" name="Picture 38" descr="logo-hor-pos"/>
          <p:cNvPicPr>
            <a:picLocks noChangeAspect="1" noChangeArrowheads="1"/>
          </p:cNvPicPr>
          <p:nvPr/>
        </p:nvPicPr>
        <p:blipFill>
          <a:blip r:embed="rId20" cstate="print"/>
          <a:srcRect/>
          <a:stretch>
            <a:fillRect/>
          </a:stretch>
        </p:blipFill>
        <p:spPr bwMode="auto">
          <a:xfrm>
            <a:off x="5730875" y="2744788"/>
            <a:ext cx="990600" cy="530225"/>
          </a:xfrm>
          <a:prstGeom prst="rect">
            <a:avLst/>
          </a:prstGeom>
          <a:noFill/>
          <a:ln w="9525">
            <a:noFill/>
            <a:miter lim="800000"/>
            <a:headEnd/>
            <a:tailEnd/>
          </a:ln>
        </p:spPr>
      </p:pic>
      <p:pic>
        <p:nvPicPr>
          <p:cNvPr id="1058" name="Picture 39" descr="logo_COPARMEX"/>
          <p:cNvPicPr>
            <a:picLocks noChangeAspect="1" noChangeArrowheads="1"/>
          </p:cNvPicPr>
          <p:nvPr/>
        </p:nvPicPr>
        <p:blipFill>
          <a:blip r:embed="rId21" cstate="print"/>
          <a:srcRect/>
          <a:stretch>
            <a:fillRect/>
          </a:stretch>
        </p:blipFill>
        <p:spPr bwMode="auto">
          <a:xfrm>
            <a:off x="4102100" y="2592388"/>
            <a:ext cx="715963" cy="715962"/>
          </a:xfrm>
          <a:prstGeom prst="rect">
            <a:avLst/>
          </a:prstGeom>
          <a:noFill/>
          <a:ln w="9525">
            <a:noFill/>
            <a:miter lim="800000"/>
            <a:headEnd/>
            <a:tailEnd/>
          </a:ln>
        </p:spPr>
      </p:pic>
      <p:sp>
        <p:nvSpPr>
          <p:cNvPr id="1059" name="Text Box 40"/>
          <p:cNvSpPr txBox="1">
            <a:spLocks noChangeArrowheads="1"/>
          </p:cNvSpPr>
          <p:nvPr/>
        </p:nvSpPr>
        <p:spPr bwMode="auto">
          <a:xfrm>
            <a:off x="5199063" y="333375"/>
            <a:ext cx="3694112" cy="1190625"/>
          </a:xfrm>
          <a:prstGeom prst="rect">
            <a:avLst/>
          </a:prstGeom>
          <a:noFill/>
          <a:ln w="9525">
            <a:noFill/>
            <a:miter lim="800000"/>
            <a:headEnd/>
            <a:tailEnd/>
          </a:ln>
        </p:spPr>
        <p:txBody>
          <a:bodyPr>
            <a:spAutoFit/>
          </a:bodyPr>
          <a:lstStyle/>
          <a:p>
            <a:r>
              <a:rPr lang="es-MX" i="1" dirty="0"/>
              <a:t>Con reconocimiento del PNUD</a:t>
            </a:r>
            <a:endParaRPr lang="es-ES" i="1" dirty="0"/>
          </a:p>
          <a:p>
            <a:r>
              <a:rPr lang="es-MX" i="1" dirty="0"/>
              <a:t>como experiencia </a:t>
            </a:r>
            <a:r>
              <a:rPr lang="es-ES" i="1" dirty="0"/>
              <a:t>de Buenas </a:t>
            </a:r>
          </a:p>
          <a:p>
            <a:r>
              <a:rPr lang="es-ES" i="1" dirty="0"/>
              <a:t>Prácticas en la protección </a:t>
            </a:r>
          </a:p>
          <a:p>
            <a:r>
              <a:rPr lang="es-ES" i="1" dirty="0"/>
              <a:t>de programas sociales 2007</a:t>
            </a:r>
            <a:endParaRPr lang="es-ES" dirty="0"/>
          </a:p>
        </p:txBody>
      </p:sp>
      <p:pic>
        <p:nvPicPr>
          <p:cNvPr id="1060" name="Picture 40" descr="logo_estudios.png"/>
          <p:cNvPicPr>
            <a:picLocks noChangeAspect="1"/>
          </p:cNvPicPr>
          <p:nvPr/>
        </p:nvPicPr>
        <p:blipFill>
          <a:blip r:embed="rId22" cstate="print"/>
          <a:srcRect/>
          <a:stretch>
            <a:fillRect/>
          </a:stretch>
        </p:blipFill>
        <p:spPr bwMode="auto">
          <a:xfrm>
            <a:off x="4876800" y="2746375"/>
            <a:ext cx="804863" cy="471488"/>
          </a:xfrm>
          <a:prstGeom prst="rect">
            <a:avLst/>
          </a:prstGeom>
          <a:noFill/>
          <a:ln w="9525">
            <a:noFill/>
            <a:miter lim="800000"/>
            <a:headEnd/>
            <a:tailEnd/>
          </a:ln>
        </p:spPr>
      </p:pic>
      <p:pic>
        <p:nvPicPr>
          <p:cNvPr id="1061" name="Picture 41"/>
          <p:cNvPicPr>
            <a:picLocks noChangeAspect="1"/>
          </p:cNvPicPr>
          <p:nvPr/>
        </p:nvPicPr>
        <p:blipFill>
          <a:blip r:embed="rId23" cstate="print"/>
          <a:srcRect/>
          <a:stretch>
            <a:fillRect/>
          </a:stretch>
        </p:blipFill>
        <p:spPr bwMode="auto">
          <a:xfrm>
            <a:off x="6611938" y="2762250"/>
            <a:ext cx="1090612" cy="546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normAutofit/>
          </a:bodyPr>
          <a:lstStyle/>
          <a:p>
            <a:r>
              <a:rPr lang="es-MX" sz="3600" b="1" dirty="0" smtClean="0"/>
              <a:t>CONTACTO CIMTRA NACIONAL</a:t>
            </a:r>
            <a:endParaRPr lang="es-MX" sz="3600" b="1" dirty="0"/>
          </a:p>
        </p:txBody>
      </p:sp>
      <p:sp>
        <p:nvSpPr>
          <p:cNvPr id="3" name="2 Marcador de contenido"/>
          <p:cNvSpPr>
            <a:spLocks noGrp="1"/>
          </p:cNvSpPr>
          <p:nvPr>
            <p:ph idx="1"/>
          </p:nvPr>
        </p:nvSpPr>
        <p:spPr>
          <a:xfrm>
            <a:off x="1331640" y="1412776"/>
            <a:ext cx="2458616" cy="4525963"/>
          </a:xfrm>
        </p:spPr>
        <p:txBody>
          <a:bodyPr/>
          <a:lstStyle/>
          <a:p>
            <a:pPr algn="ctr">
              <a:buNone/>
              <a:defRPr/>
            </a:pPr>
            <a:r>
              <a:rPr lang="es-MX" sz="1800" dirty="0" smtClean="0">
                <a:solidFill>
                  <a:prstClr val="black"/>
                </a:solidFill>
                <a:effectLst>
                  <a:outerShdw blurRad="38100" dist="38100" dir="2700000" algn="tl">
                    <a:srgbClr val="000000"/>
                  </a:outerShdw>
                </a:effectLst>
                <a:latin typeface="Arial Narrow" pitchFamily="34" charset="0"/>
              </a:rPr>
              <a:t>Y TÚ ¿QUE HACES POR LA TRANSPARENCIA </a:t>
            </a:r>
          </a:p>
          <a:p>
            <a:pPr algn="ctr">
              <a:buNone/>
              <a:defRPr/>
            </a:pPr>
            <a:r>
              <a:rPr lang="es-MX" sz="1800" dirty="0" smtClean="0">
                <a:solidFill>
                  <a:prstClr val="black"/>
                </a:solidFill>
                <a:effectLst>
                  <a:outerShdw blurRad="38100" dist="38100" dir="2700000" algn="tl">
                    <a:srgbClr val="000000"/>
                  </a:outerShdw>
                </a:effectLst>
                <a:latin typeface="Arial Narrow" pitchFamily="34" charset="0"/>
              </a:rPr>
              <a:t>EN TU MUNICIPIO?...</a:t>
            </a:r>
          </a:p>
          <a:p>
            <a:endParaRPr lang="es-MX" dirty="0"/>
          </a:p>
        </p:txBody>
      </p:sp>
      <p:pic>
        <p:nvPicPr>
          <p:cNvPr id="5" name="Picture 16"/>
          <p:cNvPicPr>
            <a:picLocks noChangeAspect="1" noChangeArrowheads="1"/>
          </p:cNvPicPr>
          <p:nvPr/>
        </p:nvPicPr>
        <p:blipFill>
          <a:blip r:embed="rId2" cstate="print"/>
          <a:srcRect/>
          <a:stretch>
            <a:fillRect/>
          </a:stretch>
        </p:blipFill>
        <p:spPr bwMode="auto">
          <a:xfrm>
            <a:off x="1763688" y="2852936"/>
            <a:ext cx="1398588" cy="1420813"/>
          </a:xfrm>
          <a:prstGeom prst="rect">
            <a:avLst/>
          </a:prstGeom>
          <a:noFill/>
          <a:ln w="9525">
            <a:noFill/>
            <a:miter lim="800000"/>
            <a:headEnd/>
            <a:tailEnd/>
          </a:ln>
        </p:spPr>
      </p:pic>
      <p:sp>
        <p:nvSpPr>
          <p:cNvPr id="6" name="5 CuadroTexto"/>
          <p:cNvSpPr txBox="1"/>
          <p:nvPr/>
        </p:nvSpPr>
        <p:spPr>
          <a:xfrm>
            <a:off x="971600" y="4725144"/>
            <a:ext cx="3024336" cy="646331"/>
          </a:xfrm>
          <a:prstGeom prst="rect">
            <a:avLst/>
          </a:prstGeom>
          <a:noFill/>
        </p:spPr>
        <p:txBody>
          <a:bodyPr wrap="square" rtlCol="0">
            <a:spAutoFit/>
          </a:bodyPr>
          <a:lstStyle/>
          <a:p>
            <a:pPr algn="ctr">
              <a:defRPr/>
            </a:pPr>
            <a:r>
              <a:rPr lang="es-MX" b="1" dirty="0" smtClean="0">
                <a:latin typeface="Arial Narrow" pitchFamily="34" charset="0"/>
                <a:cs typeface="Arial" pitchFamily="34" charset="0"/>
              </a:rPr>
              <a:t>…¡Súmate a éste esfuerzo ciudadano!</a:t>
            </a:r>
            <a:endParaRPr lang="en-US" b="1" dirty="0">
              <a:latin typeface="Arial" pitchFamily="34" charset="0"/>
              <a:cs typeface="Arial" pitchFamily="34" charset="0"/>
            </a:endParaRPr>
          </a:p>
        </p:txBody>
      </p:sp>
      <p:sp>
        <p:nvSpPr>
          <p:cNvPr id="7" name="6 CuadroTexto"/>
          <p:cNvSpPr txBox="1"/>
          <p:nvPr/>
        </p:nvSpPr>
        <p:spPr>
          <a:xfrm>
            <a:off x="971600" y="5517232"/>
            <a:ext cx="3024336" cy="1006429"/>
          </a:xfrm>
          <a:prstGeom prst="rect">
            <a:avLst/>
          </a:prstGeom>
          <a:noFill/>
        </p:spPr>
        <p:txBody>
          <a:bodyPr wrap="square" rtlCol="0">
            <a:spAutoFit/>
          </a:bodyPr>
          <a:lstStyle/>
          <a:p>
            <a:pPr algn="ctr">
              <a:lnSpc>
                <a:spcPct val="110000"/>
              </a:lnSpc>
            </a:pPr>
            <a:r>
              <a:rPr lang="es-MX" u="sng" dirty="0" smtClean="0">
                <a:solidFill>
                  <a:srgbClr val="000000"/>
                </a:solidFill>
                <a:latin typeface="Arial Narrow" pitchFamily="34" charset="0"/>
                <a:cs typeface="Times New Roman" pitchFamily="18" charset="0"/>
              </a:rPr>
              <a:t>Manuales e información en Internet:</a:t>
            </a:r>
          </a:p>
          <a:p>
            <a:pPr algn="ctr">
              <a:lnSpc>
                <a:spcPct val="110000"/>
              </a:lnSpc>
            </a:pPr>
            <a:r>
              <a:rPr lang="es-MX" dirty="0" smtClean="0">
                <a:solidFill>
                  <a:srgbClr val="FFC000"/>
                </a:solidFill>
                <a:latin typeface="Arial Narrow" pitchFamily="34" charset="0"/>
              </a:rPr>
              <a:t>http://www.cimtra.org.mx</a:t>
            </a:r>
            <a:endParaRPr lang="es-MX" dirty="0">
              <a:solidFill>
                <a:srgbClr val="FFC000"/>
              </a:solidFill>
              <a:latin typeface="Arial Narrow" pitchFamily="34" charset="0"/>
            </a:endParaRPr>
          </a:p>
        </p:txBody>
      </p:sp>
      <p:sp>
        <p:nvSpPr>
          <p:cNvPr id="8" name="7 CuadroTexto"/>
          <p:cNvSpPr txBox="1"/>
          <p:nvPr/>
        </p:nvSpPr>
        <p:spPr>
          <a:xfrm>
            <a:off x="5868144" y="1340768"/>
            <a:ext cx="2808312" cy="1200329"/>
          </a:xfrm>
          <a:prstGeom prst="rect">
            <a:avLst/>
          </a:prstGeom>
          <a:noFill/>
        </p:spPr>
        <p:txBody>
          <a:bodyPr wrap="square" rtlCol="0">
            <a:spAutoFit/>
          </a:bodyPr>
          <a:lstStyle/>
          <a:p>
            <a:pPr algn="ctr"/>
            <a:r>
              <a:rPr lang="es-MX" b="1" dirty="0" smtClean="0">
                <a:solidFill>
                  <a:srgbClr val="C00000"/>
                </a:solidFill>
                <a:latin typeface="Arial Narrow" pitchFamily="34" charset="0"/>
              </a:rPr>
              <a:t>CESEM</a:t>
            </a:r>
          </a:p>
          <a:p>
            <a:pPr algn="ctr"/>
            <a:r>
              <a:rPr lang="es-MX" dirty="0" smtClean="0">
                <a:solidFill>
                  <a:srgbClr val="000000"/>
                </a:solidFill>
                <a:latin typeface="Arial Narrow" pitchFamily="34" charset="0"/>
              </a:rPr>
              <a:t>Ricardo Jiménez</a:t>
            </a:r>
          </a:p>
          <a:p>
            <a:pPr algn="ctr"/>
            <a:r>
              <a:rPr lang="es-MX" dirty="0" smtClean="0">
                <a:solidFill>
                  <a:srgbClr val="000000"/>
                </a:solidFill>
                <a:latin typeface="Arial Narrow" pitchFamily="34" charset="0"/>
              </a:rPr>
              <a:t>Tel (55) 5639-5472</a:t>
            </a:r>
          </a:p>
          <a:p>
            <a:pPr algn="ctr"/>
            <a:r>
              <a:rPr lang="es-MX" dirty="0" smtClean="0">
                <a:solidFill>
                  <a:srgbClr val="000000"/>
                </a:solidFill>
                <a:latin typeface="Arial Narrow" pitchFamily="34" charset="0"/>
              </a:rPr>
              <a:t>coordinaciondf@cesem.org.mx</a:t>
            </a:r>
            <a:endParaRPr lang="es-MX" dirty="0">
              <a:solidFill>
                <a:srgbClr val="000000"/>
              </a:solidFill>
              <a:latin typeface="Arial Narrow" pitchFamily="34" charset="0"/>
            </a:endParaRPr>
          </a:p>
        </p:txBody>
      </p:sp>
      <p:sp>
        <p:nvSpPr>
          <p:cNvPr id="9" name="8 CuadroTexto"/>
          <p:cNvSpPr txBox="1"/>
          <p:nvPr/>
        </p:nvSpPr>
        <p:spPr>
          <a:xfrm>
            <a:off x="5868144" y="2852936"/>
            <a:ext cx="2808312" cy="1200329"/>
          </a:xfrm>
          <a:prstGeom prst="rect">
            <a:avLst/>
          </a:prstGeom>
          <a:noFill/>
        </p:spPr>
        <p:txBody>
          <a:bodyPr wrap="square" rtlCol="0">
            <a:spAutoFit/>
          </a:bodyPr>
          <a:lstStyle/>
          <a:p>
            <a:pPr algn="ctr"/>
            <a:r>
              <a:rPr lang="es-MX" b="1" dirty="0" smtClean="0">
                <a:solidFill>
                  <a:srgbClr val="C00000"/>
                </a:solidFill>
                <a:latin typeface="Arial Narrow" pitchFamily="34" charset="0"/>
              </a:rPr>
              <a:t>LOCALLIS</a:t>
            </a:r>
          </a:p>
          <a:p>
            <a:pPr algn="ctr"/>
            <a:r>
              <a:rPr lang="es-MX" dirty="0" smtClean="0">
                <a:solidFill>
                  <a:srgbClr val="000000"/>
                </a:solidFill>
                <a:latin typeface="Arial Narrow" pitchFamily="34" charset="0"/>
              </a:rPr>
              <a:t>Jaime </a:t>
            </a:r>
            <a:r>
              <a:rPr lang="es-MX" dirty="0" err="1" smtClean="0">
                <a:solidFill>
                  <a:srgbClr val="000000"/>
                </a:solidFill>
                <a:latin typeface="Arial Narrow" pitchFamily="34" charset="0"/>
              </a:rPr>
              <a:t>Netzáhuatl</a:t>
            </a:r>
            <a:endParaRPr lang="es-MX" dirty="0" smtClean="0">
              <a:solidFill>
                <a:srgbClr val="000000"/>
              </a:solidFill>
              <a:latin typeface="Arial Narrow" pitchFamily="34" charset="0"/>
            </a:endParaRPr>
          </a:p>
          <a:p>
            <a:pPr algn="ctr"/>
            <a:r>
              <a:rPr lang="es-MX" dirty="0" smtClean="0">
                <a:solidFill>
                  <a:srgbClr val="000000"/>
                </a:solidFill>
                <a:latin typeface="Arial Narrow" pitchFamily="34" charset="0"/>
              </a:rPr>
              <a:t>Tel (442) 214-4822</a:t>
            </a:r>
          </a:p>
          <a:p>
            <a:pPr algn="ctr"/>
            <a:r>
              <a:rPr lang="es-MX" dirty="0" smtClean="0">
                <a:solidFill>
                  <a:srgbClr val="000000"/>
                </a:solidFill>
                <a:latin typeface="Arial Narrow" pitchFamily="34" charset="0"/>
              </a:rPr>
              <a:t>jnetzahuatl@locallis.org.mx</a:t>
            </a:r>
            <a:endParaRPr lang="es-MX" dirty="0">
              <a:solidFill>
                <a:srgbClr val="000000"/>
              </a:solidFill>
              <a:latin typeface="Arial Narrow" pitchFamily="34" charset="0"/>
            </a:endParaRPr>
          </a:p>
        </p:txBody>
      </p:sp>
      <p:sp>
        <p:nvSpPr>
          <p:cNvPr id="10" name="9 CuadroTexto"/>
          <p:cNvSpPr txBox="1"/>
          <p:nvPr/>
        </p:nvSpPr>
        <p:spPr>
          <a:xfrm>
            <a:off x="6228184" y="4221088"/>
            <a:ext cx="2088232" cy="923330"/>
          </a:xfrm>
          <a:prstGeom prst="rect">
            <a:avLst/>
          </a:prstGeom>
          <a:noFill/>
        </p:spPr>
        <p:txBody>
          <a:bodyPr wrap="square" rtlCol="0">
            <a:spAutoFit/>
          </a:bodyPr>
          <a:lstStyle/>
          <a:p>
            <a:pPr algn="ctr"/>
            <a:r>
              <a:rPr lang="es-MX" b="1" dirty="0" smtClean="0">
                <a:solidFill>
                  <a:srgbClr val="C00000"/>
                </a:solidFill>
                <a:latin typeface="Arial Narrow" pitchFamily="34" charset="0"/>
              </a:rPr>
              <a:t>ICMA</a:t>
            </a:r>
          </a:p>
          <a:p>
            <a:pPr algn="ctr"/>
            <a:r>
              <a:rPr lang="es-MX" dirty="0" smtClean="0">
                <a:solidFill>
                  <a:srgbClr val="000000"/>
                </a:solidFill>
                <a:latin typeface="Arial Narrow" pitchFamily="34" charset="0"/>
              </a:rPr>
              <a:t>Jaime Villasana D.</a:t>
            </a:r>
          </a:p>
          <a:p>
            <a:pPr algn="ctr"/>
            <a:r>
              <a:rPr lang="es-MX" dirty="0" smtClean="0">
                <a:solidFill>
                  <a:srgbClr val="000000"/>
                </a:solidFill>
                <a:latin typeface="Arial Narrow" pitchFamily="34" charset="0"/>
              </a:rPr>
              <a:t>jvillasana@icma.org</a:t>
            </a:r>
            <a:endParaRPr lang="es-MX" dirty="0">
              <a:solidFill>
                <a:srgbClr val="000000"/>
              </a:solidFill>
              <a:latin typeface="Arial Narrow" pitchFamily="34" charset="0"/>
            </a:endParaRPr>
          </a:p>
        </p:txBody>
      </p:sp>
      <p:sp>
        <p:nvSpPr>
          <p:cNvPr id="11" name="10 CuadroTexto"/>
          <p:cNvSpPr txBox="1"/>
          <p:nvPr/>
        </p:nvSpPr>
        <p:spPr>
          <a:xfrm>
            <a:off x="6012160" y="5445224"/>
            <a:ext cx="2699792" cy="923330"/>
          </a:xfrm>
          <a:prstGeom prst="rect">
            <a:avLst/>
          </a:prstGeom>
          <a:noFill/>
        </p:spPr>
        <p:txBody>
          <a:bodyPr wrap="square" rtlCol="0">
            <a:spAutoFit/>
          </a:bodyPr>
          <a:lstStyle/>
          <a:p>
            <a:pPr algn="ctr"/>
            <a:r>
              <a:rPr lang="es-ES" b="1" dirty="0" smtClean="0">
                <a:solidFill>
                  <a:srgbClr val="C00000"/>
                </a:solidFill>
                <a:latin typeface="Arial Narrow" pitchFamily="34" charset="0"/>
              </a:rPr>
              <a:t>ACCEDDE</a:t>
            </a:r>
            <a:r>
              <a:rPr lang="es-ES" dirty="0" smtClean="0">
                <a:solidFill>
                  <a:srgbClr val="000000"/>
                </a:solidFill>
                <a:latin typeface="Arial Narrow" pitchFamily="34" charset="0"/>
              </a:rPr>
              <a:t/>
            </a:r>
            <a:br>
              <a:rPr lang="es-ES" dirty="0" smtClean="0">
                <a:solidFill>
                  <a:srgbClr val="000000"/>
                </a:solidFill>
                <a:latin typeface="Arial Narrow" pitchFamily="34" charset="0"/>
              </a:rPr>
            </a:br>
            <a:r>
              <a:rPr lang="es-ES" dirty="0" smtClean="0">
                <a:solidFill>
                  <a:srgbClr val="000000"/>
                </a:solidFill>
                <a:latin typeface="Arial Narrow" pitchFamily="34" charset="0"/>
              </a:rPr>
              <a:t>Carlos Javier Aguirre</a:t>
            </a:r>
            <a:br>
              <a:rPr lang="es-ES" dirty="0" smtClean="0">
                <a:solidFill>
                  <a:srgbClr val="000000"/>
                </a:solidFill>
                <a:latin typeface="Arial Narrow" pitchFamily="34" charset="0"/>
              </a:rPr>
            </a:br>
            <a:r>
              <a:rPr lang="es-ES" dirty="0" smtClean="0">
                <a:solidFill>
                  <a:srgbClr val="000000"/>
                </a:solidFill>
                <a:latin typeface="Arial Narrow" pitchFamily="34" charset="0"/>
              </a:rPr>
              <a:t>carlosaguirre26@gmail.com</a:t>
            </a:r>
            <a:endParaRPr lang="es-ES" dirty="0">
              <a:solidFill>
                <a:srgbClr val="000000"/>
              </a:solidFill>
              <a:latin typeface="Arial Narrow" pitchFamily="34" charset="0"/>
            </a:endParaRPr>
          </a:p>
        </p:txBody>
      </p:sp>
      <p:cxnSp>
        <p:nvCxnSpPr>
          <p:cNvPr id="13" name="12 Conector recto"/>
          <p:cNvCxnSpPr/>
          <p:nvPr/>
        </p:nvCxnSpPr>
        <p:spPr>
          <a:xfrm>
            <a:off x="4860032" y="1196752"/>
            <a:ext cx="0" cy="5400600"/>
          </a:xfrm>
          <a:prstGeom prst="line">
            <a:avLst/>
          </a:prstGeom>
          <a:ln>
            <a:solidFill>
              <a:srgbClr val="1E758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ChangeArrowheads="1"/>
          </p:cNvSpPr>
          <p:nvPr/>
        </p:nvSpPr>
        <p:spPr bwMode="auto">
          <a:xfrm>
            <a:off x="2699792" y="260648"/>
            <a:ext cx="4104456" cy="584775"/>
          </a:xfrm>
          <a:prstGeom prst="rect">
            <a:avLst/>
          </a:prstGeom>
          <a:noFill/>
          <a:ln w="9525">
            <a:noFill/>
            <a:miter lim="800000"/>
            <a:headEnd/>
            <a:tailEnd/>
          </a:ln>
        </p:spPr>
        <p:txBody>
          <a:bodyPr wrap="square">
            <a:spAutoFit/>
          </a:bodyPr>
          <a:lstStyle/>
          <a:p>
            <a:r>
              <a:rPr lang="es-MX" sz="3200" b="1" dirty="0" smtClean="0">
                <a:solidFill>
                  <a:srgbClr val="C00000"/>
                </a:solidFill>
                <a:latin typeface="Trebuchet MS" pitchFamily="34" charset="0"/>
              </a:rPr>
              <a:t>COLECTIVO CIMTRA</a:t>
            </a:r>
            <a:endParaRPr lang="es-MX" sz="3200" b="1" dirty="0">
              <a:solidFill>
                <a:srgbClr val="C00000"/>
              </a:solidFill>
              <a:latin typeface="Trebuchet MS" pitchFamily="34" charset="0"/>
            </a:endParaRPr>
          </a:p>
        </p:txBody>
      </p:sp>
      <p:sp>
        <p:nvSpPr>
          <p:cNvPr id="5" name="CuadroTexto 4"/>
          <p:cNvSpPr txBox="1"/>
          <p:nvPr/>
        </p:nvSpPr>
        <p:spPr>
          <a:xfrm>
            <a:off x="611560" y="1340768"/>
            <a:ext cx="8064896" cy="3108543"/>
          </a:xfrm>
          <a:prstGeom prst="rect">
            <a:avLst/>
          </a:prstGeom>
          <a:noFill/>
        </p:spPr>
        <p:txBody>
          <a:bodyPr wrap="square" rtlCol="0">
            <a:spAutoFit/>
          </a:bodyPr>
          <a:lstStyle/>
          <a:p>
            <a:pPr marL="285750" indent="-285750"/>
            <a:r>
              <a:rPr lang="es-MX" sz="2000" dirty="0" smtClean="0">
                <a:latin typeface="Trebuchet MS" pitchFamily="34" charset="0"/>
              </a:rPr>
              <a:t> G</a:t>
            </a:r>
            <a:r>
              <a:rPr lang="es-ES_tradnl" sz="2000" dirty="0" err="1" smtClean="0">
                <a:latin typeface="Trebuchet MS" pitchFamily="34" charset="0"/>
              </a:rPr>
              <a:t>rupo</a:t>
            </a:r>
            <a:r>
              <a:rPr lang="es-ES_tradnl" sz="2000" dirty="0" smtClean="0">
                <a:latin typeface="Trebuchet MS" pitchFamily="34" charset="0"/>
              </a:rPr>
              <a:t> </a:t>
            </a:r>
            <a:r>
              <a:rPr lang="es-ES_tradnl" sz="2000" dirty="0">
                <a:latin typeface="Trebuchet MS" pitchFamily="34" charset="0"/>
              </a:rPr>
              <a:t>de organizaciones civiles en alianza </a:t>
            </a:r>
            <a:r>
              <a:rPr lang="es-ES_tradnl" sz="2000" dirty="0" smtClean="0">
                <a:latin typeface="Trebuchet MS" pitchFamily="34" charset="0"/>
              </a:rPr>
              <a:t>voluntaria</a:t>
            </a:r>
            <a:endParaRPr lang="es-MX" sz="2000" dirty="0" smtClean="0">
              <a:latin typeface="Trebuchet MS" pitchFamily="34" charset="0"/>
            </a:endParaRPr>
          </a:p>
          <a:p>
            <a:pPr marL="285750" indent="-285750"/>
            <a:endParaRPr lang="es-ES_tradnl" sz="2000" dirty="0" smtClean="0">
              <a:solidFill>
                <a:srgbClr val="1D877A"/>
              </a:solidFill>
              <a:latin typeface="Trebuchet MS" pitchFamily="34" charset="0"/>
            </a:endParaRPr>
          </a:p>
          <a:p>
            <a:pPr marL="285750" indent="-285750"/>
            <a:r>
              <a:rPr lang="es-ES_tradnl" sz="2000" dirty="0" smtClean="0">
                <a:solidFill>
                  <a:srgbClr val="1D877A"/>
                </a:solidFill>
                <a:latin typeface="Trebuchet MS" pitchFamily="34" charset="0"/>
              </a:rPr>
              <a:t>Objetivo:</a:t>
            </a:r>
          </a:p>
          <a:p>
            <a:pPr marL="285750" indent="-285750"/>
            <a:r>
              <a:rPr lang="es-ES" sz="2000" dirty="0" smtClean="0">
                <a:latin typeface="Trebuchet MS" pitchFamily="34" charset="0"/>
              </a:rPr>
              <a:t>Evaluar  </a:t>
            </a:r>
            <a:r>
              <a:rPr lang="es-ES" sz="2000" dirty="0">
                <a:latin typeface="Trebuchet MS" pitchFamily="34" charset="0"/>
              </a:rPr>
              <a:t>y fomentar la transparencia en los gobiernos </a:t>
            </a:r>
            <a:r>
              <a:rPr lang="es-ES" sz="2000" dirty="0" smtClean="0">
                <a:latin typeface="Trebuchet MS" pitchFamily="34" charset="0"/>
              </a:rPr>
              <a:t>locales, para</a:t>
            </a:r>
          </a:p>
          <a:p>
            <a:pPr marL="285750" indent="-285750"/>
            <a:r>
              <a:rPr lang="es-ES" sz="2000" dirty="0" smtClean="0">
                <a:latin typeface="Trebuchet MS" pitchFamily="34" charset="0"/>
              </a:rPr>
              <a:t>mejorar </a:t>
            </a:r>
            <a:r>
              <a:rPr lang="es-ES" sz="2000" dirty="0">
                <a:latin typeface="Trebuchet MS" pitchFamily="34" charset="0"/>
              </a:rPr>
              <a:t>el marco normativo en la </a:t>
            </a:r>
            <a:r>
              <a:rPr lang="es-ES" sz="2000" dirty="0" smtClean="0">
                <a:latin typeface="Trebuchet MS" pitchFamily="34" charset="0"/>
              </a:rPr>
              <a:t>materia.</a:t>
            </a:r>
          </a:p>
          <a:p>
            <a:pPr marL="285750" indent="-285750"/>
            <a:endParaRPr lang="es-ES" sz="2000" dirty="0" smtClean="0">
              <a:solidFill>
                <a:srgbClr val="1D877A"/>
              </a:solidFill>
              <a:latin typeface="Trebuchet MS" pitchFamily="34" charset="0"/>
            </a:endParaRPr>
          </a:p>
          <a:p>
            <a:pPr marL="285750" indent="-285750"/>
            <a:r>
              <a:rPr lang="es-ES" sz="2000" dirty="0" smtClean="0">
                <a:solidFill>
                  <a:srgbClr val="1D877A"/>
                </a:solidFill>
                <a:latin typeface="Trebuchet MS" pitchFamily="34" charset="0"/>
              </a:rPr>
              <a:t>Mediante </a:t>
            </a:r>
            <a:r>
              <a:rPr lang="es-MX" sz="2000" dirty="0" smtClean="0">
                <a:latin typeface="Trebuchet MS" pitchFamily="34" charset="0"/>
              </a:rPr>
              <a:t>la </a:t>
            </a:r>
            <a:r>
              <a:rPr lang="es-MX" sz="2000" dirty="0">
                <a:latin typeface="Trebuchet MS" pitchFamily="34" charset="0"/>
              </a:rPr>
              <a:t>aplicación y procesamiento </a:t>
            </a:r>
            <a:r>
              <a:rPr lang="es-MX" sz="2000" dirty="0" smtClean="0">
                <a:latin typeface="Trebuchet MS" pitchFamily="34" charset="0"/>
              </a:rPr>
              <a:t>de una herramienta de</a:t>
            </a:r>
          </a:p>
          <a:p>
            <a:pPr marL="285750" indent="-285750"/>
            <a:r>
              <a:rPr lang="es-MX" sz="2000" dirty="0" smtClean="0">
                <a:latin typeface="Trebuchet MS" pitchFamily="34" charset="0"/>
              </a:rPr>
              <a:t>evaluación llamada:</a:t>
            </a:r>
            <a:endParaRPr lang="es-MX" sz="2000" u="sng" dirty="0">
              <a:latin typeface="Trebuchet MS" pitchFamily="34" charset="0"/>
            </a:endParaRPr>
          </a:p>
          <a:p>
            <a:pPr marL="742950" lvl="1" indent="-285750">
              <a:buFont typeface="Arial" panose="020B0604020202020204" pitchFamily="34" charset="0"/>
              <a:buChar char="•"/>
            </a:pPr>
            <a:endParaRPr lang="es-ES" dirty="0">
              <a:latin typeface="Trebuchet MS" pitchFamily="34" charset="0"/>
            </a:endParaRPr>
          </a:p>
          <a:p>
            <a:pPr marL="285750" indent="-285750">
              <a:buFont typeface="Arial" panose="020B0604020202020204" pitchFamily="34" charset="0"/>
              <a:buChar char="•"/>
            </a:pPr>
            <a:endParaRPr lang="es-ES_tradnl" dirty="0">
              <a:latin typeface="Trebuchet MS" pitchFamily="34" charset="0"/>
            </a:endParaRPr>
          </a:p>
        </p:txBody>
      </p:sp>
      <p:sp>
        <p:nvSpPr>
          <p:cNvPr id="7" name="7 CuadroTexto"/>
          <p:cNvSpPr txBox="1">
            <a:spLocks noChangeArrowheads="1"/>
          </p:cNvSpPr>
          <p:nvPr/>
        </p:nvSpPr>
        <p:spPr bwMode="auto">
          <a:xfrm rot="10800000" flipV="1">
            <a:off x="3275856" y="3573016"/>
            <a:ext cx="2232252" cy="369332"/>
          </a:xfrm>
          <a:prstGeom prst="rect">
            <a:avLst/>
          </a:prstGeom>
          <a:solidFill>
            <a:srgbClr val="008080"/>
          </a:solidFill>
          <a:ln w="9525">
            <a:noFill/>
            <a:miter lim="800000"/>
            <a:headEnd/>
            <a:tailEnd/>
          </a:ln>
        </p:spPr>
        <p:txBody>
          <a:bodyPr wrap="square">
            <a:spAutoFit/>
          </a:bodyPr>
          <a:lstStyle/>
          <a:p>
            <a:pPr algn="ctr">
              <a:defRPr/>
            </a:pPr>
            <a:r>
              <a:rPr lang="es-MX" dirty="0">
                <a:latin typeface="Trebuchet MS" pitchFamily="34" charset="0"/>
              </a:rPr>
              <a:t>CIMTRA - Municipal</a:t>
            </a:r>
          </a:p>
        </p:txBody>
      </p:sp>
      <p:sp>
        <p:nvSpPr>
          <p:cNvPr id="8" name="Rectángulo 7"/>
          <p:cNvSpPr/>
          <p:nvPr/>
        </p:nvSpPr>
        <p:spPr>
          <a:xfrm>
            <a:off x="395536" y="4941168"/>
            <a:ext cx="2267744" cy="1200329"/>
          </a:xfrm>
          <a:prstGeom prst="rect">
            <a:avLst/>
          </a:prstGeom>
        </p:spPr>
        <p:txBody>
          <a:bodyPr wrap="square">
            <a:spAutoFit/>
          </a:bodyPr>
          <a:lstStyle/>
          <a:p>
            <a:pPr algn="ctr"/>
            <a:r>
              <a:rPr lang="es-MX" b="1" dirty="0" smtClean="0">
                <a:solidFill>
                  <a:srgbClr val="1D877A"/>
                </a:solidFill>
                <a:latin typeface="Trebuchet MS" panose="020B0603020202020204" pitchFamily="34" charset="0"/>
              </a:rPr>
              <a:t>EN CIMTRA DEFINIMOS TRANSPARENCIA  COMO </a:t>
            </a:r>
            <a:endParaRPr lang="es-MX" b="1" dirty="0">
              <a:solidFill>
                <a:srgbClr val="1D877A"/>
              </a:solidFill>
              <a:latin typeface="Trebuchet MS" panose="020B0603020202020204" pitchFamily="34" charset="0"/>
            </a:endParaRPr>
          </a:p>
        </p:txBody>
      </p:sp>
      <p:sp>
        <p:nvSpPr>
          <p:cNvPr id="9" name="8 Flecha derecha"/>
          <p:cNvSpPr/>
          <p:nvPr/>
        </p:nvSpPr>
        <p:spPr>
          <a:xfrm>
            <a:off x="2771800" y="5301208"/>
            <a:ext cx="360040" cy="216024"/>
          </a:xfrm>
          <a:prstGeom prst="rightArrow">
            <a:avLst/>
          </a:prstGeom>
          <a:solidFill>
            <a:srgbClr val="C00000"/>
          </a:solidFill>
          <a:ln>
            <a:solidFill>
              <a:srgbClr val="1D8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C00000"/>
              </a:solidFill>
            </a:endParaRPr>
          </a:p>
        </p:txBody>
      </p:sp>
      <p:sp>
        <p:nvSpPr>
          <p:cNvPr id="10" name="9 Rectángulo"/>
          <p:cNvSpPr/>
          <p:nvPr/>
        </p:nvSpPr>
        <p:spPr>
          <a:xfrm>
            <a:off x="3635896" y="4437112"/>
            <a:ext cx="4968552" cy="2062103"/>
          </a:xfrm>
          <a:prstGeom prst="rect">
            <a:avLst/>
          </a:prstGeom>
          <a:ln>
            <a:solidFill>
              <a:srgbClr val="1D877A"/>
            </a:solidFill>
          </a:ln>
        </p:spPr>
        <p:txBody>
          <a:bodyPr wrap="square">
            <a:spAutoFit/>
          </a:bodyPr>
          <a:lstStyle/>
          <a:p>
            <a:pPr algn="just"/>
            <a:r>
              <a:rPr lang="es-MX" sz="1600" dirty="0" smtClean="0">
                <a:solidFill>
                  <a:srgbClr val="C00000"/>
                </a:solidFill>
                <a:latin typeface="Trebuchet MS" pitchFamily="34" charset="0"/>
              </a:rPr>
              <a:t>Todo ejercicio de gobierno -y de la clase política- </a:t>
            </a:r>
            <a:r>
              <a:rPr lang="es-MX" sz="1600" u="sng" dirty="0" smtClean="0">
                <a:solidFill>
                  <a:srgbClr val="C00000"/>
                </a:solidFill>
                <a:latin typeface="Trebuchet MS" pitchFamily="34" charset="0"/>
              </a:rPr>
              <a:t>de cara a los ciudadanos</a:t>
            </a:r>
            <a:r>
              <a:rPr lang="es-MX" sz="1600" dirty="0" smtClean="0">
                <a:solidFill>
                  <a:srgbClr val="C00000"/>
                </a:solidFill>
                <a:latin typeface="Trebuchet MS" pitchFamily="34" charset="0"/>
              </a:rPr>
              <a:t>, lo que implica que las acciones, decisiones y recursos que se utilizan por parte de los gobernantes se encuentran </a:t>
            </a:r>
            <a:r>
              <a:rPr lang="es-MX" sz="1600" u="sng" dirty="0" smtClean="0">
                <a:solidFill>
                  <a:srgbClr val="C00000"/>
                </a:solidFill>
                <a:latin typeface="Trebuchet MS" pitchFamily="34" charset="0"/>
              </a:rPr>
              <a:t>documentados</a:t>
            </a:r>
            <a:r>
              <a:rPr lang="es-MX" sz="1600" dirty="0" smtClean="0">
                <a:solidFill>
                  <a:srgbClr val="C00000"/>
                </a:solidFill>
                <a:latin typeface="Trebuchet MS" pitchFamily="34" charset="0"/>
              </a:rPr>
              <a:t> y </a:t>
            </a:r>
            <a:r>
              <a:rPr lang="es-MX" sz="1600" u="sng" dirty="0" smtClean="0">
                <a:solidFill>
                  <a:srgbClr val="C00000"/>
                </a:solidFill>
                <a:latin typeface="Trebuchet MS" pitchFamily="34" charset="0"/>
              </a:rPr>
              <a:t>accesibles o disponibles </a:t>
            </a:r>
            <a:r>
              <a:rPr lang="es-MX" sz="1600" dirty="0" smtClean="0">
                <a:solidFill>
                  <a:srgbClr val="C00000"/>
                </a:solidFill>
                <a:latin typeface="Trebuchet MS" pitchFamily="34" charset="0"/>
              </a:rPr>
              <a:t>a cualquier persona de manera </a:t>
            </a:r>
            <a:r>
              <a:rPr lang="es-MX" sz="1600" u="sng" dirty="0" smtClean="0">
                <a:solidFill>
                  <a:srgbClr val="C00000"/>
                </a:solidFill>
                <a:latin typeface="Trebuchet MS" pitchFamily="34" charset="0"/>
              </a:rPr>
              <a:t>permanente, sencilla y expedita</a:t>
            </a:r>
            <a:r>
              <a:rPr lang="es-MX" sz="1600" dirty="0" smtClean="0">
                <a:solidFill>
                  <a:srgbClr val="C00000"/>
                </a:solidFill>
                <a:latin typeface="Trebuchet MS" pitchFamily="34" charset="0"/>
              </a:rPr>
              <a:t>, sin necesidad -incluso- de ser requerida.</a:t>
            </a:r>
            <a:endParaRPr lang="es-MX" sz="1600" dirty="0"/>
          </a:p>
        </p:txBody>
      </p:sp>
    </p:spTree>
    <p:extLst>
      <p:ext uri="{BB962C8B-B14F-4D97-AF65-F5344CB8AC3E}">
        <p14:creationId xmlns:p14="http://schemas.microsoft.com/office/powerpoint/2010/main" val="3333940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229600" cy="1080120"/>
          </a:xfrm>
        </p:spPr>
        <p:txBody>
          <a:bodyPr>
            <a:normAutofit/>
          </a:bodyPr>
          <a:lstStyle/>
          <a:p>
            <a:r>
              <a:rPr lang="es-MX" sz="2800" b="1" dirty="0" smtClean="0">
                <a:solidFill>
                  <a:srgbClr val="C00000"/>
                </a:solidFill>
              </a:rPr>
              <a:t>COBERTURA DE CIMTRA </a:t>
            </a:r>
            <a:br>
              <a:rPr lang="es-MX" sz="2800" b="1" dirty="0" smtClean="0">
                <a:solidFill>
                  <a:srgbClr val="C00000"/>
                </a:solidFill>
              </a:rPr>
            </a:br>
            <a:r>
              <a:rPr lang="es-MX" sz="2800" b="1" dirty="0" smtClean="0">
                <a:solidFill>
                  <a:srgbClr val="C00000"/>
                </a:solidFill>
              </a:rPr>
              <a:t>A NIVEL NACIONAL</a:t>
            </a:r>
            <a:endParaRPr lang="es-MX" sz="2800" b="1" dirty="0">
              <a:solidFill>
                <a:srgbClr val="C000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6425818" y="1489203"/>
            <a:ext cx="2656544" cy="4525963"/>
          </a:xfrm>
          <a:prstGeom prst="rect">
            <a:avLst/>
          </a:prstGeom>
          <a:noFill/>
          <a:ln w="9525">
            <a:noFill/>
            <a:miter lim="800000"/>
            <a:headEnd/>
            <a:tailEnd/>
          </a:ln>
        </p:spPr>
      </p:pic>
      <p:grpSp>
        <p:nvGrpSpPr>
          <p:cNvPr id="69" name="Grupo 68"/>
          <p:cNvGrpSpPr/>
          <p:nvPr/>
        </p:nvGrpSpPr>
        <p:grpSpPr>
          <a:xfrm>
            <a:off x="107504" y="1340768"/>
            <a:ext cx="6264696" cy="5040560"/>
            <a:chOff x="251520" y="1700809"/>
            <a:chExt cx="5716017" cy="4054202"/>
          </a:xfrm>
        </p:grpSpPr>
        <p:pic>
          <p:nvPicPr>
            <p:cNvPr id="5" name="Picture 2" descr="http://www.catalogosdorados.com/mexico/mapa_mexico1.gif"/>
            <p:cNvPicPr>
              <a:picLocks noChangeAspect="1" noChangeArrowheads="1"/>
            </p:cNvPicPr>
            <p:nvPr/>
          </p:nvPicPr>
          <p:blipFill>
            <a:blip r:embed="rId3" cstate="print">
              <a:clrChange>
                <a:clrFrom>
                  <a:srgbClr val="FDFFFF"/>
                </a:clrFrom>
                <a:clrTo>
                  <a:srgbClr val="FDFFFF">
                    <a:alpha val="0"/>
                  </a:srgbClr>
                </a:clrTo>
              </a:clrChange>
            </a:blip>
            <a:srcRect/>
            <a:stretch>
              <a:fillRect/>
            </a:stretch>
          </p:blipFill>
          <p:spPr bwMode="auto">
            <a:xfrm>
              <a:off x="251520" y="1700809"/>
              <a:ext cx="5716017" cy="405420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187624" y="2394222"/>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3"/>
            <p:cNvPicPr>
              <a:picLocks noChangeAspect="1" noChangeArrowheads="1"/>
            </p:cNvPicPr>
            <p:nvPr/>
          </p:nvPicPr>
          <p:blipFill>
            <a:blip r:embed="rId4" cstate="print"/>
            <a:srcRect/>
            <a:stretch>
              <a:fillRect/>
            </a:stretch>
          </p:blipFill>
          <p:spPr bwMode="auto">
            <a:xfrm>
              <a:off x="433004" y="1965210"/>
              <a:ext cx="208898" cy="21099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3"/>
            <p:cNvPicPr>
              <a:picLocks noChangeAspect="1" noChangeArrowheads="1"/>
            </p:cNvPicPr>
            <p:nvPr/>
          </p:nvPicPr>
          <p:blipFill>
            <a:blip r:embed="rId4" cstate="print"/>
            <a:srcRect/>
            <a:stretch>
              <a:fillRect/>
            </a:stretch>
          </p:blipFill>
          <p:spPr bwMode="auto">
            <a:xfrm>
              <a:off x="3922122" y="4459752"/>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p:cNvPicPr>
              <a:picLocks noChangeAspect="1" noChangeArrowheads="1"/>
            </p:cNvPicPr>
            <p:nvPr/>
          </p:nvPicPr>
          <p:blipFill>
            <a:blip r:embed="rId4" cstate="print"/>
            <a:srcRect/>
            <a:stretch>
              <a:fillRect/>
            </a:stretch>
          </p:blipFill>
          <p:spPr bwMode="auto">
            <a:xfrm>
              <a:off x="3750699" y="3967019"/>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3"/>
            <p:cNvPicPr>
              <a:picLocks noChangeAspect="1" noChangeArrowheads="1"/>
            </p:cNvPicPr>
            <p:nvPr/>
          </p:nvPicPr>
          <p:blipFill>
            <a:blip r:embed="rId4" cstate="print"/>
            <a:srcRect/>
            <a:stretch>
              <a:fillRect/>
            </a:stretch>
          </p:blipFill>
          <p:spPr bwMode="auto">
            <a:xfrm>
              <a:off x="2081750" y="2276872"/>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3"/>
            <p:cNvPicPr>
              <a:picLocks noChangeAspect="1" noChangeArrowheads="1"/>
            </p:cNvPicPr>
            <p:nvPr/>
          </p:nvPicPr>
          <p:blipFill>
            <a:blip r:embed="rId4" cstate="print"/>
            <a:srcRect/>
            <a:stretch>
              <a:fillRect/>
            </a:stretch>
          </p:blipFill>
          <p:spPr bwMode="auto">
            <a:xfrm>
              <a:off x="3689065" y="3711761"/>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3"/>
            <p:cNvPicPr>
              <a:picLocks noChangeAspect="1" noChangeArrowheads="1"/>
            </p:cNvPicPr>
            <p:nvPr/>
          </p:nvPicPr>
          <p:blipFill>
            <a:blip r:embed="rId4" cstate="print"/>
            <a:srcRect/>
            <a:stretch>
              <a:fillRect/>
            </a:stretch>
          </p:blipFill>
          <p:spPr bwMode="auto">
            <a:xfrm>
              <a:off x="3359998" y="3228505"/>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3"/>
            <p:cNvPicPr>
              <a:picLocks noChangeAspect="1" noChangeArrowheads="1"/>
            </p:cNvPicPr>
            <p:nvPr/>
          </p:nvPicPr>
          <p:blipFill>
            <a:blip r:embed="rId4" cstate="print"/>
            <a:srcRect/>
            <a:stretch>
              <a:fillRect/>
            </a:stretch>
          </p:blipFill>
          <p:spPr bwMode="auto">
            <a:xfrm>
              <a:off x="3862937" y="4194046"/>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3"/>
            <p:cNvPicPr>
              <a:picLocks noChangeAspect="1" noChangeArrowheads="1"/>
            </p:cNvPicPr>
            <p:nvPr/>
          </p:nvPicPr>
          <p:blipFill>
            <a:blip r:embed="rId4" cstate="print"/>
            <a:srcRect/>
            <a:stretch>
              <a:fillRect/>
            </a:stretch>
          </p:blipFill>
          <p:spPr bwMode="auto">
            <a:xfrm>
              <a:off x="5526245" y="4238592"/>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3"/>
            <p:cNvPicPr>
              <a:picLocks noChangeAspect="1" noChangeArrowheads="1"/>
            </p:cNvPicPr>
            <p:nvPr/>
          </p:nvPicPr>
          <p:blipFill>
            <a:blip r:embed="rId4" cstate="print"/>
            <a:srcRect/>
            <a:stretch>
              <a:fillRect/>
            </a:stretch>
          </p:blipFill>
          <p:spPr bwMode="auto">
            <a:xfrm>
              <a:off x="4716369" y="4868909"/>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9" name="Picture 3"/>
            <p:cNvPicPr>
              <a:picLocks noChangeAspect="1" noChangeArrowheads="1"/>
            </p:cNvPicPr>
            <p:nvPr/>
          </p:nvPicPr>
          <p:blipFill>
            <a:blip r:embed="rId4" cstate="print"/>
            <a:srcRect/>
            <a:stretch>
              <a:fillRect/>
            </a:stretch>
          </p:blipFill>
          <p:spPr bwMode="auto">
            <a:xfrm>
              <a:off x="3882202" y="5084933"/>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 name="Picture 3"/>
            <p:cNvPicPr>
              <a:picLocks noChangeAspect="1" noChangeArrowheads="1"/>
            </p:cNvPicPr>
            <p:nvPr/>
          </p:nvPicPr>
          <p:blipFill>
            <a:blip r:embed="rId4" cstate="print"/>
            <a:srcRect/>
            <a:stretch>
              <a:fillRect/>
            </a:stretch>
          </p:blipFill>
          <p:spPr bwMode="auto">
            <a:xfrm>
              <a:off x="4862413" y="5244477"/>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 name="Picture 3"/>
            <p:cNvPicPr>
              <a:picLocks noChangeAspect="1" noChangeArrowheads="1"/>
            </p:cNvPicPr>
            <p:nvPr/>
          </p:nvPicPr>
          <p:blipFill>
            <a:blip r:embed="rId4" cstate="print"/>
            <a:srcRect/>
            <a:stretch>
              <a:fillRect/>
            </a:stretch>
          </p:blipFill>
          <p:spPr bwMode="auto">
            <a:xfrm>
              <a:off x="4096310" y="4780300"/>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Picture 3"/>
            <p:cNvPicPr>
              <a:picLocks noChangeAspect="1" noChangeArrowheads="1"/>
            </p:cNvPicPr>
            <p:nvPr/>
          </p:nvPicPr>
          <p:blipFill>
            <a:blip r:embed="rId4" cstate="print"/>
            <a:srcRect/>
            <a:stretch>
              <a:fillRect/>
            </a:stretch>
          </p:blipFill>
          <p:spPr bwMode="auto">
            <a:xfrm>
              <a:off x="2352743" y="4831115"/>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3" name="Picture 3"/>
            <p:cNvPicPr>
              <a:picLocks noChangeAspect="1" noChangeArrowheads="1"/>
            </p:cNvPicPr>
            <p:nvPr/>
          </p:nvPicPr>
          <p:blipFill>
            <a:blip r:embed="rId4" cstate="print"/>
            <a:srcRect/>
            <a:stretch>
              <a:fillRect/>
            </a:stretch>
          </p:blipFill>
          <p:spPr bwMode="auto">
            <a:xfrm>
              <a:off x="2704358" y="5320464"/>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4" name="Picture 3"/>
            <p:cNvPicPr>
              <a:picLocks noChangeAspect="1" noChangeArrowheads="1"/>
            </p:cNvPicPr>
            <p:nvPr/>
          </p:nvPicPr>
          <p:blipFill>
            <a:blip r:embed="rId4" cstate="print"/>
            <a:srcRect/>
            <a:stretch>
              <a:fillRect/>
            </a:stretch>
          </p:blipFill>
          <p:spPr bwMode="auto">
            <a:xfrm>
              <a:off x="3418674" y="5014479"/>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5" name="Picture 3"/>
            <p:cNvPicPr>
              <a:picLocks noChangeAspect="1" noChangeArrowheads="1"/>
            </p:cNvPicPr>
            <p:nvPr/>
          </p:nvPicPr>
          <p:blipFill>
            <a:blip r:embed="rId4" cstate="print"/>
            <a:srcRect/>
            <a:stretch>
              <a:fillRect/>
            </a:stretch>
          </p:blipFill>
          <p:spPr bwMode="auto">
            <a:xfrm>
              <a:off x="1888781" y="4183043"/>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6" name="Picture 3"/>
            <p:cNvPicPr>
              <a:picLocks noChangeAspect="1" noChangeArrowheads="1"/>
            </p:cNvPicPr>
            <p:nvPr/>
          </p:nvPicPr>
          <p:blipFill>
            <a:blip r:embed="rId4" cstate="print"/>
            <a:srcRect/>
            <a:stretch>
              <a:fillRect/>
            </a:stretch>
          </p:blipFill>
          <p:spPr bwMode="auto">
            <a:xfrm>
              <a:off x="1995718" y="4567764"/>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7" name="Picture 3"/>
            <p:cNvPicPr>
              <a:picLocks noChangeAspect="1" noChangeArrowheads="1"/>
            </p:cNvPicPr>
            <p:nvPr/>
          </p:nvPicPr>
          <p:blipFill>
            <a:blip r:embed="rId4" cstate="print"/>
            <a:srcRect/>
            <a:stretch>
              <a:fillRect/>
            </a:stretch>
          </p:blipFill>
          <p:spPr bwMode="auto">
            <a:xfrm>
              <a:off x="2307482" y="4041003"/>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8" name="Picture 3"/>
            <p:cNvPicPr>
              <a:picLocks noChangeAspect="1" noChangeArrowheads="1"/>
            </p:cNvPicPr>
            <p:nvPr/>
          </p:nvPicPr>
          <p:blipFill>
            <a:blip r:embed="rId4" cstate="print"/>
            <a:srcRect/>
            <a:stretch>
              <a:fillRect/>
            </a:stretch>
          </p:blipFill>
          <p:spPr bwMode="auto">
            <a:xfrm>
              <a:off x="2596697" y="4332007"/>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0" name="Picture 3"/>
            <p:cNvPicPr>
              <a:picLocks noChangeAspect="1" noChangeArrowheads="1"/>
            </p:cNvPicPr>
            <p:nvPr/>
          </p:nvPicPr>
          <p:blipFill>
            <a:blip r:embed="rId4" cstate="print"/>
            <a:srcRect/>
            <a:stretch>
              <a:fillRect/>
            </a:stretch>
          </p:blipFill>
          <p:spPr bwMode="auto">
            <a:xfrm>
              <a:off x="2653352" y="3799254"/>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1" name="Conector recto de flecha 50"/>
            <p:cNvCxnSpPr/>
            <p:nvPr/>
          </p:nvCxnSpPr>
          <p:spPr>
            <a:xfrm flipV="1">
              <a:off x="2102655" y="4183043"/>
              <a:ext cx="671583" cy="119015"/>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54" name="Conector recto de flecha 53"/>
            <p:cNvCxnSpPr/>
            <p:nvPr/>
          </p:nvCxnSpPr>
          <p:spPr>
            <a:xfrm flipH="1">
              <a:off x="3697025" y="4567764"/>
              <a:ext cx="201451" cy="202347"/>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58" name="Conector recto de flecha 57"/>
            <p:cNvCxnSpPr/>
            <p:nvPr/>
          </p:nvCxnSpPr>
          <p:spPr>
            <a:xfrm flipH="1">
              <a:off x="3492904" y="4365417"/>
              <a:ext cx="339069" cy="418371"/>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60" name="Conector recto de flecha 59"/>
            <p:cNvCxnSpPr/>
            <p:nvPr/>
          </p:nvCxnSpPr>
          <p:spPr>
            <a:xfrm flipH="1">
              <a:off x="3359998" y="4026925"/>
              <a:ext cx="444671" cy="663023"/>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62" name="Conector recto de flecha 61"/>
            <p:cNvCxnSpPr/>
            <p:nvPr/>
          </p:nvCxnSpPr>
          <p:spPr>
            <a:xfrm flipV="1">
              <a:off x="2233239" y="4507080"/>
              <a:ext cx="779145" cy="155019"/>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65" name="Conector recto de flecha 64"/>
            <p:cNvCxnSpPr/>
            <p:nvPr/>
          </p:nvCxnSpPr>
          <p:spPr>
            <a:xfrm flipV="1">
              <a:off x="2910750" y="4931774"/>
              <a:ext cx="556185" cy="39847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pic>
          <p:nvPicPr>
            <p:cNvPr id="67" name="Picture 3"/>
            <p:cNvPicPr>
              <a:picLocks noChangeAspect="1" noChangeArrowheads="1"/>
            </p:cNvPicPr>
            <p:nvPr/>
          </p:nvPicPr>
          <p:blipFill>
            <a:blip r:embed="rId4" cstate="print"/>
            <a:srcRect/>
            <a:stretch>
              <a:fillRect/>
            </a:stretch>
          </p:blipFill>
          <p:spPr bwMode="auto">
            <a:xfrm>
              <a:off x="3650438" y="4825632"/>
              <a:ext cx="213875" cy="2160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68" name="Conector recto de flecha 67"/>
            <p:cNvCxnSpPr/>
            <p:nvPr/>
          </p:nvCxnSpPr>
          <p:spPr>
            <a:xfrm flipH="1">
              <a:off x="3304984" y="3831581"/>
              <a:ext cx="444671" cy="663023"/>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53281" y="113038"/>
            <a:ext cx="695168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600" i="1" dirty="0">
                <a:solidFill>
                  <a:srgbClr val="C00000"/>
                </a:solidFill>
                <a:latin typeface="Trebuchet MS" panose="020B0603020202020204" pitchFamily="34" charset="0"/>
                <a:cs typeface="Times New Roman" panose="02020603050405020304" pitchFamily="18" charset="0"/>
              </a:rPr>
              <a:t>CIMTRA-Municipal; 3 campos de la transparencia</a:t>
            </a:r>
            <a:endParaRPr lang="es-ES" altLang="es-MX" sz="2600" i="1" dirty="0">
              <a:solidFill>
                <a:srgbClr val="C00000"/>
              </a:solidFill>
              <a:latin typeface="Trebuchet MS" panose="020B0603020202020204" pitchFamily="34" charset="0"/>
              <a:cs typeface="Times New Roman" panose="02020603050405020304" pitchFamily="18" charset="0"/>
            </a:endParaRPr>
          </a:p>
        </p:txBody>
      </p:sp>
      <p:grpSp>
        <p:nvGrpSpPr>
          <p:cNvPr id="2" name="Group 21"/>
          <p:cNvGrpSpPr>
            <a:grpSpLocks/>
          </p:cNvGrpSpPr>
          <p:nvPr/>
        </p:nvGrpSpPr>
        <p:grpSpPr bwMode="auto">
          <a:xfrm>
            <a:off x="323528" y="2348880"/>
            <a:ext cx="2628900" cy="2316163"/>
            <a:chOff x="216" y="1008"/>
            <a:chExt cx="1656" cy="1459"/>
          </a:xfrm>
        </p:grpSpPr>
        <p:sp>
          <p:nvSpPr>
            <p:cNvPr id="7" name="Rectangle 7"/>
            <p:cNvSpPr>
              <a:spLocks noChangeArrowheads="1"/>
            </p:cNvSpPr>
            <p:nvPr/>
          </p:nvSpPr>
          <p:spPr bwMode="auto">
            <a:xfrm>
              <a:off x="216" y="1008"/>
              <a:ext cx="1656" cy="432"/>
            </a:xfrm>
            <a:prstGeom prst="rect">
              <a:avLst/>
            </a:prstGeom>
            <a:solidFill>
              <a:srgbClr val="3C9090"/>
            </a:solidFill>
            <a:ln w="9525">
              <a:solidFill>
                <a:srgbClr val="D35B4B"/>
              </a:solidFill>
              <a:miter lim="800000"/>
              <a:headEnd/>
              <a:tailEnd/>
            </a:ln>
          </p:spPr>
          <p:txBody>
            <a:bodyPr wrap="none" anchor="ctr"/>
            <a:lstStyle/>
            <a:p>
              <a:pPr algn="ctr">
                <a:defRPr/>
              </a:pPr>
              <a:r>
                <a:rPr lang="es-MX" dirty="0">
                  <a:latin typeface="Trebuchet MS" pitchFamily="34" charset="0"/>
                  <a:cs typeface="Arial" charset="0"/>
                </a:rPr>
                <a:t>Información a </a:t>
              </a:r>
            </a:p>
            <a:p>
              <a:pPr algn="ctr">
                <a:defRPr/>
              </a:pPr>
              <a:r>
                <a:rPr lang="es-MX" dirty="0">
                  <a:latin typeface="Trebuchet MS" pitchFamily="34" charset="0"/>
                  <a:cs typeface="Arial" charset="0"/>
                </a:rPr>
                <a:t>la Ciudadanía</a:t>
              </a:r>
            </a:p>
          </p:txBody>
        </p:sp>
        <p:sp>
          <p:nvSpPr>
            <p:cNvPr id="8" name="Text Box 15"/>
            <p:cNvSpPr txBox="1">
              <a:spLocks noChangeArrowheads="1"/>
            </p:cNvSpPr>
            <p:nvPr/>
          </p:nvSpPr>
          <p:spPr bwMode="auto">
            <a:xfrm>
              <a:off x="240" y="1536"/>
              <a:ext cx="1605"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es-ES_tradnl" altLang="es-MX" dirty="0" smtClean="0">
                  <a:solidFill>
                    <a:srgbClr val="000000"/>
                  </a:solidFill>
                  <a:latin typeface="Trebuchet MS" panose="020B0603020202020204" pitchFamily="34" charset="0"/>
                </a:rPr>
                <a:t>Gastos</a:t>
              </a:r>
              <a:endParaRPr lang="es-ES_tradnl" altLang="es-MX" dirty="0">
                <a:solidFill>
                  <a:srgbClr val="000000"/>
                </a:solidFill>
                <a:latin typeface="Trebuchet MS" panose="020B0603020202020204" pitchFamily="34" charset="0"/>
              </a:endParaRPr>
            </a:p>
            <a:p>
              <a:pPr eaLnBrk="1" hangingPunct="1">
                <a:buFontTx/>
                <a:buAutoNum type="arabicPeriod"/>
              </a:pPr>
              <a:r>
                <a:rPr lang="es-ES_tradnl" altLang="es-MX" dirty="0" smtClean="0">
                  <a:solidFill>
                    <a:srgbClr val="000000"/>
                  </a:solidFill>
                  <a:latin typeface="Trebuchet MS" panose="020B0603020202020204" pitchFamily="34" charset="0"/>
                </a:rPr>
                <a:t>Obras</a:t>
              </a:r>
              <a:endParaRPr lang="es-ES_tradnl" altLang="es-MX" dirty="0">
                <a:solidFill>
                  <a:srgbClr val="000000"/>
                </a:solidFill>
                <a:latin typeface="Trebuchet MS" panose="020B0603020202020204" pitchFamily="34" charset="0"/>
              </a:endParaRPr>
            </a:p>
            <a:p>
              <a:pPr eaLnBrk="1" hangingPunct="1">
                <a:buFontTx/>
                <a:buAutoNum type="arabicPeriod"/>
              </a:pPr>
              <a:r>
                <a:rPr lang="es-ES_tradnl" altLang="es-MX" dirty="0" smtClean="0">
                  <a:solidFill>
                    <a:srgbClr val="000000"/>
                  </a:solidFill>
                  <a:latin typeface="Trebuchet MS" panose="020B0603020202020204" pitchFamily="34" charset="0"/>
                </a:rPr>
                <a:t>Bienes </a:t>
              </a:r>
              <a:r>
                <a:rPr lang="es-ES_tradnl" altLang="es-MX" dirty="0">
                  <a:solidFill>
                    <a:srgbClr val="000000"/>
                  </a:solidFill>
                  <a:latin typeface="Trebuchet MS" panose="020B0603020202020204" pitchFamily="34" charset="0"/>
                </a:rPr>
                <a:t>y sus usos</a:t>
              </a:r>
            </a:p>
            <a:p>
              <a:pPr eaLnBrk="1" hangingPunct="1">
                <a:buFontTx/>
                <a:buAutoNum type="arabicPeriod"/>
              </a:pPr>
              <a:r>
                <a:rPr lang="es-ES_tradnl" altLang="es-MX" dirty="0" smtClean="0">
                  <a:solidFill>
                    <a:srgbClr val="000000"/>
                  </a:solidFill>
                  <a:latin typeface="Trebuchet MS" panose="020B0603020202020204" pitchFamily="34" charset="0"/>
                </a:rPr>
                <a:t>Administración</a:t>
              </a:r>
              <a:endParaRPr lang="es-ES_tradnl" altLang="es-MX" dirty="0">
                <a:solidFill>
                  <a:srgbClr val="000000"/>
                </a:solidFill>
                <a:latin typeface="Trebuchet MS" panose="020B0603020202020204" pitchFamily="34" charset="0"/>
              </a:endParaRPr>
            </a:p>
            <a:p>
              <a:pPr eaLnBrk="1" hangingPunct="1">
                <a:buFontTx/>
                <a:buAutoNum type="arabicPeriod"/>
              </a:pPr>
              <a:r>
                <a:rPr lang="es-ES_tradnl" altLang="es-MX" dirty="0" smtClean="0">
                  <a:solidFill>
                    <a:srgbClr val="000000"/>
                  </a:solidFill>
                  <a:latin typeface="Trebuchet MS" panose="020B0603020202020204" pitchFamily="34" charset="0"/>
                </a:rPr>
                <a:t>Urbanismo</a:t>
              </a:r>
              <a:endParaRPr lang="es-ES_tradnl" altLang="es-MX" dirty="0">
                <a:solidFill>
                  <a:srgbClr val="000000"/>
                </a:solidFill>
                <a:latin typeface="Trebuchet MS" panose="020B0603020202020204" pitchFamily="34" charset="0"/>
              </a:endParaRPr>
            </a:p>
          </p:txBody>
        </p:sp>
      </p:grpSp>
      <p:grpSp>
        <p:nvGrpSpPr>
          <p:cNvPr id="3" name="Group 22"/>
          <p:cNvGrpSpPr>
            <a:grpSpLocks/>
          </p:cNvGrpSpPr>
          <p:nvPr/>
        </p:nvGrpSpPr>
        <p:grpSpPr bwMode="auto">
          <a:xfrm>
            <a:off x="3059832" y="2348880"/>
            <a:ext cx="3200400" cy="2038350"/>
            <a:chOff x="1968" y="1008"/>
            <a:chExt cx="2016" cy="1284"/>
          </a:xfrm>
        </p:grpSpPr>
        <p:sp>
          <p:nvSpPr>
            <p:cNvPr id="10" name="Rectangle 8"/>
            <p:cNvSpPr>
              <a:spLocks noChangeArrowheads="1"/>
            </p:cNvSpPr>
            <p:nvPr/>
          </p:nvSpPr>
          <p:spPr bwMode="auto">
            <a:xfrm>
              <a:off x="1968" y="1008"/>
              <a:ext cx="1968" cy="432"/>
            </a:xfrm>
            <a:prstGeom prst="rect">
              <a:avLst/>
            </a:prstGeom>
            <a:solidFill>
              <a:srgbClr val="D35B4B"/>
            </a:solidFill>
            <a:ln w="9525">
              <a:solidFill>
                <a:srgbClr val="3C9090"/>
              </a:solidFill>
              <a:miter lim="800000"/>
              <a:headEnd/>
              <a:tailEnd/>
            </a:ln>
          </p:spPr>
          <p:txBody>
            <a:bodyPr wrap="none" anchor="ctr"/>
            <a:lstStyle/>
            <a:p>
              <a:pPr algn="ctr">
                <a:defRPr/>
              </a:pPr>
              <a:r>
                <a:rPr lang="es-MX" dirty="0">
                  <a:latin typeface="Trebuchet MS" pitchFamily="34" charset="0"/>
                  <a:cs typeface="Arial" charset="0"/>
                </a:rPr>
                <a:t>Espacios de Comunicación</a:t>
              </a:r>
            </a:p>
            <a:p>
              <a:pPr algn="ctr">
                <a:defRPr/>
              </a:pPr>
              <a:r>
                <a:rPr lang="es-MX" dirty="0">
                  <a:latin typeface="Trebuchet MS" pitchFamily="34" charset="0"/>
                  <a:cs typeface="Arial" charset="0"/>
                </a:rPr>
                <a:t>Gobierno-Sociedad</a:t>
              </a:r>
            </a:p>
          </p:txBody>
        </p:sp>
        <p:sp>
          <p:nvSpPr>
            <p:cNvPr id="11" name="Text Box 17"/>
            <p:cNvSpPr txBox="1">
              <a:spLocks noChangeArrowheads="1"/>
            </p:cNvSpPr>
            <p:nvPr/>
          </p:nvSpPr>
          <p:spPr bwMode="auto">
            <a:xfrm>
              <a:off x="1968" y="1536"/>
              <a:ext cx="201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es-ES_tradnl" altLang="es-MX" dirty="0">
                  <a:solidFill>
                    <a:srgbClr val="000000"/>
                  </a:solidFill>
                  <a:latin typeface="Trebuchet MS" panose="020B0603020202020204" pitchFamily="34" charset="0"/>
                </a:rPr>
                <a:t>Bloque de Consejos</a:t>
              </a:r>
              <a:endParaRPr lang="es-ES_tradnl" altLang="es-MX" sz="1200" dirty="0">
                <a:solidFill>
                  <a:srgbClr val="000000"/>
                </a:solidFill>
                <a:latin typeface="Trebuchet MS" panose="020B0603020202020204" pitchFamily="34" charset="0"/>
              </a:endParaRPr>
            </a:p>
            <a:p>
              <a:pPr eaLnBrk="1" hangingPunct="1"/>
              <a:r>
                <a:rPr lang="es-ES_tradnl" altLang="es-MX" dirty="0">
                  <a:solidFill>
                    <a:srgbClr val="000000"/>
                  </a:solidFill>
                  <a:latin typeface="Trebuchet MS" panose="020B0603020202020204" pitchFamily="34" charset="0"/>
                </a:rPr>
                <a:t>2. Bloque de Participación Ciudadana</a:t>
              </a:r>
              <a:endParaRPr lang="es-ES_tradnl" altLang="es-MX" sz="1200" dirty="0">
                <a:solidFill>
                  <a:srgbClr val="000000"/>
                </a:solidFill>
                <a:latin typeface="Trebuchet MS" panose="020B0603020202020204" pitchFamily="34" charset="0"/>
              </a:endParaRPr>
            </a:p>
            <a:p>
              <a:pPr eaLnBrk="1" hangingPunct="1"/>
              <a:r>
                <a:rPr lang="es-ES_tradnl" altLang="es-MX" dirty="0">
                  <a:solidFill>
                    <a:srgbClr val="000000"/>
                  </a:solidFill>
                  <a:latin typeface="Trebuchet MS" panose="020B0603020202020204" pitchFamily="34" charset="0"/>
                </a:rPr>
                <a:t>3. Bloque de Cabildo</a:t>
              </a:r>
              <a:endParaRPr lang="es-ES" altLang="es-MX" dirty="0">
                <a:solidFill>
                  <a:srgbClr val="000000"/>
                </a:solidFill>
                <a:latin typeface="Trebuchet MS" panose="020B0603020202020204" pitchFamily="34" charset="0"/>
              </a:endParaRPr>
            </a:p>
          </p:txBody>
        </p:sp>
      </p:grpSp>
      <p:grpSp>
        <p:nvGrpSpPr>
          <p:cNvPr id="5" name="Group 23"/>
          <p:cNvGrpSpPr>
            <a:grpSpLocks/>
          </p:cNvGrpSpPr>
          <p:nvPr/>
        </p:nvGrpSpPr>
        <p:grpSpPr bwMode="auto">
          <a:xfrm>
            <a:off x="6300192" y="2348880"/>
            <a:ext cx="2476500" cy="1762125"/>
            <a:chOff x="4032" y="1008"/>
            <a:chExt cx="1560" cy="1110"/>
          </a:xfrm>
        </p:grpSpPr>
        <p:sp>
          <p:nvSpPr>
            <p:cNvPr id="13" name="Rectangle 6"/>
            <p:cNvSpPr>
              <a:spLocks noChangeArrowheads="1"/>
            </p:cNvSpPr>
            <p:nvPr/>
          </p:nvSpPr>
          <p:spPr bwMode="auto">
            <a:xfrm>
              <a:off x="4032" y="1008"/>
              <a:ext cx="1560" cy="432"/>
            </a:xfrm>
            <a:prstGeom prst="rect">
              <a:avLst/>
            </a:prstGeom>
            <a:solidFill>
              <a:srgbClr val="3C9090"/>
            </a:solidFill>
            <a:ln w="9525">
              <a:solidFill>
                <a:srgbClr val="D35B4B"/>
              </a:solidFill>
              <a:miter lim="800000"/>
              <a:headEnd/>
              <a:tailEnd/>
            </a:ln>
          </p:spPr>
          <p:txBody>
            <a:bodyPr wrap="none" anchor="ctr"/>
            <a:lstStyle/>
            <a:p>
              <a:pPr algn="ctr">
                <a:defRPr/>
              </a:pPr>
              <a:r>
                <a:rPr lang="es-MX" dirty="0">
                  <a:latin typeface="Trebuchet MS" pitchFamily="34" charset="0"/>
                  <a:cs typeface="Arial" charset="0"/>
                </a:rPr>
                <a:t>Atención </a:t>
              </a:r>
            </a:p>
            <a:p>
              <a:pPr algn="ctr">
                <a:defRPr/>
              </a:pPr>
              <a:r>
                <a:rPr lang="es-MX" dirty="0">
                  <a:latin typeface="Trebuchet MS" pitchFamily="34" charset="0"/>
                  <a:cs typeface="Arial" charset="0"/>
                </a:rPr>
                <a:t>Ciudadana</a:t>
              </a:r>
            </a:p>
          </p:txBody>
        </p:sp>
        <p:sp>
          <p:nvSpPr>
            <p:cNvPr id="14" name="Text Box 18"/>
            <p:cNvSpPr txBox="1">
              <a:spLocks noChangeArrowheads="1"/>
            </p:cNvSpPr>
            <p:nvPr/>
          </p:nvSpPr>
          <p:spPr bwMode="auto">
            <a:xfrm>
              <a:off x="4092" y="1536"/>
              <a:ext cx="147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tabLst>
                  <a:tab pos="28575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8575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8575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8575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es-ES_tradnl" altLang="es-MX">
                  <a:solidFill>
                    <a:srgbClr val="000000"/>
                  </a:solidFill>
                  <a:latin typeface="Trebuchet MS" panose="020B0603020202020204" pitchFamily="34" charset="0"/>
                </a:rPr>
                <a:t>Bloque de Atención ciudadana</a:t>
              </a:r>
              <a:endParaRPr lang="es-ES" altLang="es-MX">
                <a:solidFill>
                  <a:srgbClr val="000000"/>
                </a:solidFill>
                <a:latin typeface="Trebuchet MS" panose="020B0603020202020204" pitchFamily="34" charset="0"/>
              </a:endParaRPr>
            </a:p>
          </p:txBody>
        </p:sp>
      </p:grpSp>
      <p:grpSp>
        <p:nvGrpSpPr>
          <p:cNvPr id="6" name="28 Grupo"/>
          <p:cNvGrpSpPr>
            <a:grpSpLocks/>
          </p:cNvGrpSpPr>
          <p:nvPr/>
        </p:nvGrpSpPr>
        <p:grpSpPr bwMode="auto">
          <a:xfrm>
            <a:off x="500063" y="4797427"/>
            <a:ext cx="8215312" cy="1870193"/>
            <a:chOff x="500033" y="5000638"/>
            <a:chExt cx="8215371" cy="1573425"/>
          </a:xfrm>
        </p:grpSpPr>
        <p:sp>
          <p:nvSpPr>
            <p:cNvPr id="16" name="17 Abrir llave"/>
            <p:cNvSpPr>
              <a:spLocks/>
            </p:cNvSpPr>
            <p:nvPr/>
          </p:nvSpPr>
          <p:spPr bwMode="auto">
            <a:xfrm rot="-5400000">
              <a:off x="4410885" y="1089786"/>
              <a:ext cx="393668" cy="8215371"/>
            </a:xfrm>
            <a:prstGeom prst="leftBrace">
              <a:avLst>
                <a:gd name="adj1" fmla="val 8309"/>
                <a:gd name="adj2" fmla="val 50000"/>
              </a:avLst>
            </a:prstGeom>
            <a:noFill/>
            <a:ln w="9525" algn="ctr">
              <a:solidFill>
                <a:schemeClr val="tx1"/>
              </a:solidFill>
              <a:round/>
              <a:headEnd/>
              <a:tailEnd/>
            </a:ln>
          </p:spPr>
          <p:txBody>
            <a:bodyPr vert="eaVert" anchor="ctr"/>
            <a:lstStyle/>
            <a:p>
              <a:pPr algn="ctr" fontAlgn="auto">
                <a:spcBef>
                  <a:spcPts val="0"/>
                </a:spcBef>
                <a:spcAft>
                  <a:spcPts val="0"/>
                </a:spcAft>
                <a:defRPr/>
              </a:pPr>
              <a:endParaRPr lang="es-MX" dirty="0">
                <a:latin typeface="+mn-lt"/>
                <a:cs typeface="+mn-cs"/>
              </a:endParaRPr>
            </a:p>
          </p:txBody>
        </p:sp>
        <p:sp>
          <p:nvSpPr>
            <p:cNvPr id="17" name="23 CuadroTexto"/>
            <p:cNvSpPr txBox="1">
              <a:spLocks noChangeArrowheads="1"/>
            </p:cNvSpPr>
            <p:nvPr/>
          </p:nvSpPr>
          <p:spPr bwMode="auto">
            <a:xfrm>
              <a:off x="1592062" y="5429228"/>
              <a:ext cx="6163078" cy="46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a:latin typeface="Trebuchet MS" panose="020B0603020202020204" pitchFamily="34" charset="0"/>
                </a:rPr>
                <a:t>EN CADA BLOQUE HAY ASPECTOS A EVALUAR</a:t>
              </a:r>
            </a:p>
          </p:txBody>
        </p:sp>
        <p:sp>
          <p:nvSpPr>
            <p:cNvPr id="18" name="24 CuadroTexto"/>
            <p:cNvSpPr txBox="1">
              <a:spLocks noChangeArrowheads="1"/>
            </p:cNvSpPr>
            <p:nvPr/>
          </p:nvSpPr>
          <p:spPr bwMode="auto">
            <a:xfrm>
              <a:off x="971573" y="6030293"/>
              <a:ext cx="652748" cy="543769"/>
            </a:xfrm>
            <a:prstGeom prst="rect">
              <a:avLst/>
            </a:prstGeom>
            <a:solidFill>
              <a:srgbClr val="3C9090"/>
            </a:solidFill>
            <a:ln w="9525">
              <a:solidFill>
                <a:srgbClr val="D35B4B"/>
              </a:solidFill>
              <a:miter lim="800000"/>
              <a:headEnd/>
              <a:tailEnd/>
            </a:ln>
          </p:spPr>
          <p:txBody>
            <a:bodyPr wrap="square">
              <a:spAutoFit/>
            </a:bodyPr>
            <a:lstStyle/>
            <a:p>
              <a:pPr>
                <a:defRPr/>
              </a:pPr>
              <a:r>
                <a:rPr lang="es-MX" sz="3600" dirty="0" smtClean="0">
                  <a:latin typeface="Calibri" pitchFamily="32" charset="0"/>
                  <a:cs typeface="Arial" charset="0"/>
                </a:rPr>
                <a:t>29</a:t>
              </a:r>
              <a:endParaRPr lang="es-MX" sz="3600" dirty="0">
                <a:latin typeface="Calibri" pitchFamily="32" charset="0"/>
                <a:cs typeface="Arial" charset="0"/>
              </a:endParaRPr>
            </a:p>
          </p:txBody>
        </p:sp>
        <p:sp>
          <p:nvSpPr>
            <p:cNvPr id="19" name="26 CuadroTexto"/>
            <p:cNvSpPr txBox="1">
              <a:spLocks noChangeArrowheads="1"/>
            </p:cNvSpPr>
            <p:nvPr/>
          </p:nvSpPr>
          <p:spPr bwMode="auto">
            <a:xfrm>
              <a:off x="4427982" y="6030294"/>
              <a:ext cx="652748" cy="543769"/>
            </a:xfrm>
            <a:prstGeom prst="rect">
              <a:avLst/>
            </a:prstGeom>
            <a:solidFill>
              <a:srgbClr val="D35B4B"/>
            </a:solidFill>
            <a:ln w="9525">
              <a:solidFill>
                <a:srgbClr val="3C909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sz="3600" dirty="0" smtClean="0">
                  <a:latin typeface="Calibri" panose="020F0502020204030204" pitchFamily="34" charset="0"/>
                </a:rPr>
                <a:t>12</a:t>
              </a:r>
              <a:endParaRPr lang="es-MX" altLang="es-MX" sz="3600" dirty="0">
                <a:latin typeface="Calibri" panose="020F0502020204030204" pitchFamily="34" charset="0"/>
              </a:endParaRPr>
            </a:p>
          </p:txBody>
        </p:sp>
        <p:sp>
          <p:nvSpPr>
            <p:cNvPr id="20" name="21 CuadroTexto"/>
            <p:cNvSpPr txBox="1"/>
            <p:nvPr/>
          </p:nvSpPr>
          <p:spPr>
            <a:xfrm>
              <a:off x="7308323" y="6030293"/>
              <a:ext cx="612779" cy="543769"/>
            </a:xfrm>
            <a:prstGeom prst="rect">
              <a:avLst/>
            </a:prstGeom>
            <a:solidFill>
              <a:srgbClr val="3C9090"/>
            </a:solidFill>
            <a:ln>
              <a:solidFill>
                <a:srgbClr val="D35B4B"/>
              </a:solidFill>
            </a:ln>
          </p:spPr>
          <p:txBody>
            <a:bodyPr wrap="square">
              <a:spAutoFit/>
            </a:bodyPr>
            <a:lstStyle/>
            <a:p>
              <a:pPr algn="ctr" fontAlgn="auto">
                <a:spcBef>
                  <a:spcPts val="0"/>
                </a:spcBef>
                <a:spcAft>
                  <a:spcPts val="0"/>
                </a:spcAft>
                <a:defRPr/>
              </a:pPr>
              <a:r>
                <a:rPr lang="es-MX" sz="3600" dirty="0">
                  <a:latin typeface="Arial" charset="0"/>
                </a:rPr>
                <a:t>4</a:t>
              </a:r>
              <a:endParaRPr lang="es-MX" sz="3600" dirty="0">
                <a:latin typeface="Arial" charset="0"/>
                <a:cs typeface="+mn-cs"/>
              </a:endParaRPr>
            </a:p>
          </p:txBody>
        </p:sp>
      </p:grpSp>
      <p:sp>
        <p:nvSpPr>
          <p:cNvPr id="21" name="Text Box 4"/>
          <p:cNvSpPr txBox="1">
            <a:spLocks noChangeArrowheads="1"/>
          </p:cNvSpPr>
          <p:nvPr/>
        </p:nvSpPr>
        <p:spPr bwMode="auto">
          <a:xfrm>
            <a:off x="395536" y="1340768"/>
            <a:ext cx="7972425" cy="769441"/>
          </a:xfrm>
          <a:prstGeom prst="rect">
            <a:avLst/>
          </a:prstGeom>
          <a:noFill/>
          <a:ln w="9525">
            <a:noFill/>
            <a:miter lim="800000"/>
            <a:headEnd/>
            <a:tailEnd/>
          </a:ln>
        </p:spPr>
        <p:txBody>
          <a:bodyPr wrap="square">
            <a:spAutoFit/>
          </a:bodyPr>
          <a:lstStyle/>
          <a:p>
            <a:pPr algn="ctr" eaLnBrk="0" hangingPunct="0">
              <a:lnSpc>
                <a:spcPct val="110000"/>
              </a:lnSpc>
            </a:pPr>
            <a:r>
              <a:rPr lang="es-ES_tradnl" sz="2000" dirty="0">
                <a:solidFill>
                  <a:srgbClr val="292929"/>
                </a:solidFill>
                <a:latin typeface="Calibri" pitchFamily="34" charset="0"/>
              </a:rPr>
              <a:t>E</a:t>
            </a:r>
            <a:r>
              <a:rPr lang="es-ES_tradnl" sz="2000" dirty="0" smtClean="0">
                <a:solidFill>
                  <a:srgbClr val="292929"/>
                </a:solidFill>
                <a:latin typeface="Calibri" pitchFamily="34" charset="0"/>
              </a:rPr>
              <a:t>n </a:t>
            </a:r>
            <a:r>
              <a:rPr lang="es-ES_tradnl" sz="2000" dirty="0">
                <a:solidFill>
                  <a:srgbClr val="292929"/>
                </a:solidFill>
                <a:latin typeface="Calibri" pitchFamily="34" charset="0"/>
              </a:rPr>
              <a:t>ellos hay </a:t>
            </a:r>
            <a:r>
              <a:rPr lang="es-ES_tradnl" sz="2000" u="sng" dirty="0">
                <a:solidFill>
                  <a:srgbClr val="292929"/>
                </a:solidFill>
                <a:latin typeface="Calibri" pitchFamily="34" charset="0"/>
              </a:rPr>
              <a:t>9 Bloques de </a:t>
            </a:r>
            <a:r>
              <a:rPr lang="es-ES_tradnl" sz="2000" u="sng" dirty="0" smtClean="0">
                <a:solidFill>
                  <a:srgbClr val="292929"/>
                </a:solidFill>
                <a:latin typeface="Calibri" pitchFamily="34" charset="0"/>
              </a:rPr>
              <a:t>Información</a:t>
            </a:r>
            <a:r>
              <a:rPr lang="es-ES_tradnl" sz="2000" dirty="0" smtClean="0">
                <a:solidFill>
                  <a:srgbClr val="292929"/>
                </a:solidFill>
                <a:latin typeface="Calibri" pitchFamily="34" charset="0"/>
              </a:rPr>
              <a:t> y </a:t>
            </a:r>
            <a:r>
              <a:rPr lang="es-ES_tradnl" sz="2000" u="sng" dirty="0" smtClean="0">
                <a:solidFill>
                  <a:srgbClr val="292929"/>
                </a:solidFill>
                <a:latin typeface="Calibri" pitchFamily="34" charset="0"/>
              </a:rPr>
              <a:t>45 aspectos a evaluar </a:t>
            </a:r>
          </a:p>
          <a:p>
            <a:pPr algn="ctr" eaLnBrk="0" hangingPunct="0">
              <a:lnSpc>
                <a:spcPct val="110000"/>
              </a:lnSpc>
            </a:pPr>
            <a:r>
              <a:rPr lang="es-ES_tradnl" sz="2000" u="sng" dirty="0" smtClean="0">
                <a:solidFill>
                  <a:srgbClr val="292929"/>
                </a:solidFill>
                <a:latin typeface="Calibri" pitchFamily="34" charset="0"/>
              </a:rPr>
              <a:t>CON 168 VARIABLES</a:t>
            </a:r>
            <a:endParaRPr lang="es-ES_tradnl" sz="2000" u="sng" dirty="0">
              <a:solidFill>
                <a:srgbClr val="292929"/>
              </a:solidFill>
              <a:latin typeface="Calibri" pitchFamily="34" charset="0"/>
            </a:endParaRPr>
          </a:p>
        </p:txBody>
      </p:sp>
    </p:spTree>
    <p:extLst>
      <p:ext uri="{BB962C8B-B14F-4D97-AF65-F5344CB8AC3E}">
        <p14:creationId xmlns:p14="http://schemas.microsoft.com/office/powerpoint/2010/main" val="184419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2500"/>
                            </p:stCondLst>
                            <p:childTnLst>
                              <p:par>
                                <p:cTn id="9" presetID="22" presetClass="entr" presetSubtype="1"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0"/>
                            </p:stCondLst>
                            <p:childTnLst>
                              <p:par>
                                <p:cTn id="13" presetID="22" presetClass="entr" presetSubtype="1" fill="hold"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ppt_x"/>
                                          </p:val>
                                        </p:tav>
                                        <p:tav tm="100000">
                                          <p:val>
                                            <p:strVal val="#ppt_x"/>
                                          </p:val>
                                        </p:tav>
                                      </p:tavLst>
                                    </p:anim>
                                    <p:anim calcmode="lin" valueType="num">
                                      <p:cBhvr additive="base">
                                        <p:cTn id="21" dur="20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200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755576" y="1124744"/>
          <a:ext cx="838842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2123728" y="3861048"/>
            <a:ext cx="4968552" cy="648072"/>
          </a:xfrm>
          <a:prstGeom prst="roundRect">
            <a:avLst>
              <a:gd name="adj" fmla="val 10000"/>
            </a:avLst>
          </a:prstGeom>
          <a:solidFill>
            <a:schemeClr val="bg2"/>
          </a:solidFill>
          <a:ln>
            <a:solidFill>
              <a:srgbClr val="00808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MX" sz="2400" dirty="0" smtClean="0">
                <a:solidFill>
                  <a:schemeClr val="tx1"/>
                </a:solidFill>
              </a:rPr>
              <a:t>3.Análisis de la Información</a:t>
            </a:r>
            <a:endParaRPr lang="es-MX" sz="2400" dirty="0">
              <a:solidFill>
                <a:schemeClr val="tx1"/>
              </a:solidFill>
            </a:endParaRPr>
          </a:p>
        </p:txBody>
      </p:sp>
      <p:sp>
        <p:nvSpPr>
          <p:cNvPr id="6" name="5 CuadroTexto"/>
          <p:cNvSpPr txBox="1"/>
          <p:nvPr/>
        </p:nvSpPr>
        <p:spPr>
          <a:xfrm>
            <a:off x="2699792" y="332656"/>
            <a:ext cx="3384376" cy="461665"/>
          </a:xfrm>
          <a:prstGeom prst="rect">
            <a:avLst/>
          </a:prstGeom>
          <a:noFill/>
        </p:spPr>
        <p:txBody>
          <a:bodyPr wrap="square" rtlCol="0">
            <a:spAutoFit/>
          </a:bodyPr>
          <a:lstStyle/>
          <a:p>
            <a:pPr algn="ctr"/>
            <a:r>
              <a:rPr lang="es-MX" sz="2400" b="1" dirty="0" smtClean="0">
                <a:solidFill>
                  <a:srgbClr val="C00000"/>
                </a:solidFill>
                <a:latin typeface="Century Gothic" pitchFamily="34" charset="0"/>
              </a:rPr>
              <a:t>METODOLOGÍA</a:t>
            </a:r>
            <a:endParaRPr lang="es-MX" sz="2400" b="1" dirty="0">
              <a:solidFill>
                <a:srgbClr val="C00000"/>
              </a:solidFill>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rgbClr val="C00000"/>
                </a:solidFill>
                <a:latin typeface="Century Gothic" pitchFamily="34" charset="0"/>
              </a:rPr>
              <a:t>Evaluación</a:t>
            </a:r>
            <a:endParaRPr lang="es-ES" dirty="0"/>
          </a:p>
        </p:txBody>
      </p:sp>
      <p:sp>
        <p:nvSpPr>
          <p:cNvPr id="3" name="Marcador de contenido 2"/>
          <p:cNvSpPr>
            <a:spLocks noGrp="1"/>
          </p:cNvSpPr>
          <p:nvPr>
            <p:ph sz="half" idx="1"/>
          </p:nvPr>
        </p:nvSpPr>
        <p:spPr/>
        <p:txBody>
          <a:bodyPr>
            <a:normAutofit fontScale="92500"/>
          </a:bodyPr>
          <a:lstStyle/>
          <a:p>
            <a:r>
              <a:rPr lang="es-ES" b="1" dirty="0" smtClean="0"/>
              <a:t>Esta es la primera evaluación de dos que se realizarán en 2016 con herramienta CIMTRA Municipal</a:t>
            </a:r>
            <a:endParaRPr lang="es-ES" b="1" dirty="0"/>
          </a:p>
        </p:txBody>
      </p:sp>
      <p:sp>
        <p:nvSpPr>
          <p:cNvPr id="4" name="Marcador de contenido 3"/>
          <p:cNvSpPr>
            <a:spLocks noGrp="1"/>
          </p:cNvSpPr>
          <p:nvPr>
            <p:ph sz="half" idx="2"/>
          </p:nvPr>
        </p:nvSpPr>
        <p:spPr/>
        <p:txBody>
          <a:bodyPr>
            <a:normAutofit fontScale="92500"/>
          </a:bodyPr>
          <a:lstStyle/>
          <a:p>
            <a:r>
              <a:rPr lang="es-ES" b="1" dirty="0" smtClean="0"/>
              <a:t>Es un herramienta NUEVA, no comparable con anterior</a:t>
            </a:r>
          </a:p>
          <a:p>
            <a:endParaRPr lang="es-ES" b="1" dirty="0"/>
          </a:p>
          <a:p>
            <a:endParaRPr lang="es-ES" b="1" dirty="0" smtClean="0"/>
          </a:p>
          <a:p>
            <a:r>
              <a:rPr lang="es-ES" b="1" dirty="0" smtClean="0"/>
              <a:t>Se realizó evaluación en abril 2016 considerando información de diciembre 2015 y enero 2016</a:t>
            </a:r>
            <a:endParaRPr lang="es-ES" b="1" dirty="0"/>
          </a:p>
        </p:txBody>
      </p:sp>
    </p:spTree>
    <p:extLst>
      <p:ext uri="{BB962C8B-B14F-4D97-AF65-F5344CB8AC3E}">
        <p14:creationId xmlns:p14="http://schemas.microsoft.com/office/powerpoint/2010/main" val="284466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Resultados </a:t>
            </a:r>
            <a:r>
              <a:rPr lang="es-ES" dirty="0" err="1" smtClean="0">
                <a:solidFill>
                  <a:srgbClr val="C00000"/>
                </a:solidFill>
              </a:rPr>
              <a:t>jalisco</a:t>
            </a:r>
            <a:endParaRPr lang="es-ES" dirty="0">
              <a:solidFill>
                <a:srgbClr val="C00000"/>
              </a:solidFill>
            </a:endParaRPr>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4140356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7744" y="332656"/>
            <a:ext cx="3816366" cy="1107996"/>
          </a:xfrm>
          <a:prstGeom prst="rect">
            <a:avLst/>
          </a:prstGeom>
          <a:noFill/>
        </p:spPr>
        <p:txBody>
          <a:bodyPr wrap="none" rtlCol="0">
            <a:spAutoFit/>
          </a:bodyPr>
          <a:lstStyle/>
          <a:p>
            <a:pPr algn="ctr"/>
            <a:r>
              <a:rPr lang="es-MX" sz="2400" b="1" dirty="0" smtClean="0">
                <a:solidFill>
                  <a:srgbClr val="C00000"/>
                </a:solidFill>
                <a:latin typeface="Trebuchet MS" pitchFamily="34" charset="0"/>
              </a:rPr>
              <a:t>RESULTADOS GENERALES </a:t>
            </a:r>
          </a:p>
          <a:p>
            <a:pPr algn="ctr"/>
            <a:r>
              <a:rPr lang="es-MX" sz="2400" b="1" dirty="0" smtClean="0">
                <a:solidFill>
                  <a:srgbClr val="C00000"/>
                </a:solidFill>
                <a:latin typeface="Trebuchet MS" pitchFamily="34" charset="0"/>
              </a:rPr>
              <a:t>POR MUNICIPIO</a:t>
            </a:r>
          </a:p>
          <a:p>
            <a:endParaRPr lang="es-MX" dirty="0"/>
          </a:p>
        </p:txBody>
      </p:sp>
      <p:sp>
        <p:nvSpPr>
          <p:cNvPr id="3" name="2 CuadroTexto"/>
          <p:cNvSpPr txBox="1"/>
          <p:nvPr/>
        </p:nvSpPr>
        <p:spPr>
          <a:xfrm>
            <a:off x="5148064" y="692696"/>
            <a:ext cx="3600400" cy="369332"/>
          </a:xfrm>
          <a:prstGeom prst="rect">
            <a:avLst/>
          </a:prstGeom>
          <a:noFill/>
        </p:spPr>
        <p:txBody>
          <a:bodyPr wrap="square" rtlCol="0">
            <a:spAutoFit/>
          </a:bodyPr>
          <a:lstStyle/>
          <a:p>
            <a:endParaRPr lang="es-MX" dirty="0"/>
          </a:p>
        </p:txBody>
      </p:sp>
      <p:graphicFrame>
        <p:nvGraphicFramePr>
          <p:cNvPr id="7" name="6 Gráfico"/>
          <p:cNvGraphicFramePr/>
          <p:nvPr/>
        </p:nvGraphicFramePr>
        <p:xfrm>
          <a:off x="785812" y="947738"/>
          <a:ext cx="7746628" cy="49625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3074</TotalTime>
  <Words>1073</Words>
  <Application>Microsoft Office PowerPoint</Application>
  <PresentationFormat>Presentación en pantalla (4:3)</PresentationFormat>
  <Paragraphs>194</Paragraphs>
  <Slides>27</Slides>
  <Notes>3</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7" baseType="lpstr">
      <vt:lpstr>ＭＳ Ｐゴシック</vt:lpstr>
      <vt:lpstr>Arial</vt:lpstr>
      <vt:lpstr>Arial Narrow</vt:lpstr>
      <vt:lpstr>Calibri</vt:lpstr>
      <vt:lpstr>Century Gothic</vt:lpstr>
      <vt:lpstr>Monotype Sorts</vt:lpstr>
      <vt:lpstr>Times New Roman</vt:lpstr>
      <vt:lpstr>Trebuchet MS</vt:lpstr>
      <vt:lpstr>Tema de Office</vt:lpstr>
      <vt:lpstr>Imagen de mapa de bits</vt:lpstr>
      <vt:lpstr>Presentación de PowerPoint</vt:lpstr>
      <vt:lpstr> IX. EVALUACIÓN DE TRANSPARENCIA MUNICIPIOS DE JALISCO MARZO-ABRIL DE 2016  </vt:lpstr>
      <vt:lpstr>Presentación de PowerPoint</vt:lpstr>
      <vt:lpstr>COBERTURA DE CIMTRA  A NIVEL NACIONAL</vt:lpstr>
      <vt:lpstr>Presentación de PowerPoint</vt:lpstr>
      <vt:lpstr>Presentación de PowerPoint</vt:lpstr>
      <vt:lpstr>Evaluación</vt:lpstr>
      <vt:lpstr>Resultados jalisco</vt:lpstr>
      <vt:lpstr>Presentación de PowerPoint</vt:lpstr>
      <vt:lpstr>Presentación de PowerPoint</vt:lpstr>
      <vt:lpstr>Presentación de PowerPoint</vt:lpstr>
      <vt:lpstr>Buenas prácticas</vt:lpstr>
      <vt:lpstr>Presentación de PowerPoint</vt:lpstr>
      <vt:lpstr>Presentación de PowerPoint</vt:lpstr>
      <vt:lpstr>Malas prácticas</vt:lpstr>
      <vt:lpstr>Presentación de PowerPoint</vt:lpstr>
      <vt:lpstr>Presentación de PowerPoint</vt:lpstr>
      <vt:lpstr>Ranking nacional</vt:lpstr>
      <vt:lpstr>Presentación de PowerPoint</vt:lpstr>
      <vt:lpstr>conclusiones</vt:lpstr>
      <vt:lpstr>Presentación de PowerPoint</vt:lpstr>
      <vt:lpstr>CONCLUSIONES</vt:lpstr>
      <vt:lpstr>CONCLUSIONES</vt:lpstr>
      <vt:lpstr>CONCLUSIONES</vt:lpstr>
      <vt:lpstr>CONCLUSIONES</vt:lpstr>
      <vt:lpstr>Presentación de PowerPoint</vt:lpstr>
      <vt:lpstr>CONTACTO CIMTRA NACIONAL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Alexsoro904</dc:creator>
  <cp:lastModifiedBy>Carlos Javier Aguirre Arias</cp:lastModifiedBy>
  <cp:revision>289</cp:revision>
  <dcterms:created xsi:type="dcterms:W3CDTF">2014-08-08T15:32:31Z</dcterms:created>
  <dcterms:modified xsi:type="dcterms:W3CDTF">2016-06-01T14:33:23Z</dcterms:modified>
</cp:coreProperties>
</file>